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  <p:sldMasterId id="2147483817" r:id="rId5"/>
  </p:sldMasterIdLst>
  <p:notesMasterIdLst>
    <p:notesMasterId r:id="rId72"/>
  </p:notesMasterIdLst>
  <p:handoutMasterIdLst>
    <p:handoutMasterId r:id="rId73"/>
  </p:handoutMasterIdLst>
  <p:sldIdLst>
    <p:sldId id="277" r:id="rId6"/>
    <p:sldId id="279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48" r:id="rId53"/>
    <p:sldId id="343" r:id="rId54"/>
    <p:sldId id="344" r:id="rId55"/>
    <p:sldId id="345" r:id="rId56"/>
    <p:sldId id="346" r:id="rId57"/>
    <p:sldId id="349" r:id="rId58"/>
    <p:sldId id="282" r:id="rId59"/>
    <p:sldId id="283" r:id="rId60"/>
    <p:sldId id="353" r:id="rId61"/>
    <p:sldId id="355" r:id="rId62"/>
    <p:sldId id="350" r:id="rId63"/>
    <p:sldId id="285" r:id="rId64"/>
    <p:sldId id="356" r:id="rId65"/>
    <p:sldId id="358" r:id="rId66"/>
    <p:sldId id="359" r:id="rId67"/>
    <p:sldId id="352" r:id="rId68"/>
    <p:sldId id="295" r:id="rId69"/>
    <p:sldId id="360" r:id="rId70"/>
    <p:sldId id="270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A926B08-92FE-4C84-B6B6-2D058E1212AF}">
          <p14:sldIdLst>
            <p14:sldId id="277"/>
          </p14:sldIdLst>
        </p14:section>
        <p14:section name="Session" id="{72504BB4-99BC-4239-9D99-FD69AF0F12C5}">
          <p14:sldIdLst>
            <p14:sldId id="279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8"/>
            <p14:sldId id="343"/>
            <p14:sldId id="344"/>
            <p14:sldId id="345"/>
            <p14:sldId id="346"/>
            <p14:sldId id="349"/>
          </p14:sldIdLst>
        </p14:section>
        <p14:section name="Hands On" id="{C917726B-746C-417F-8443-7C553D90BE65}">
          <p14:sldIdLst>
            <p14:sldId id="282"/>
            <p14:sldId id="283"/>
            <p14:sldId id="353"/>
            <p14:sldId id="355"/>
            <p14:sldId id="350"/>
            <p14:sldId id="285"/>
            <p14:sldId id="356"/>
            <p14:sldId id="358"/>
            <p14:sldId id="359"/>
            <p14:sldId id="352"/>
            <p14:sldId id="295"/>
            <p14:sldId id="360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96FF"/>
    <a:srgbClr val="84CDF0"/>
    <a:srgbClr val="008CDB"/>
    <a:srgbClr val="1A1A1A"/>
    <a:srgbClr val="474747"/>
    <a:srgbClr val="006BBA"/>
    <a:srgbClr val="72BE28"/>
    <a:srgbClr val="6F2DA8"/>
    <a:srgbClr val="73BE28"/>
    <a:srgbClr val="B4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07" autoAdjust="0"/>
    <p:restoredTop sz="95036"/>
  </p:normalViewPr>
  <p:slideViewPr>
    <p:cSldViewPr snapToGrid="0" snapToObjects="1">
      <p:cViewPr varScale="1">
        <p:scale>
          <a:sx n="79" d="100"/>
          <a:sy n="79" d="100"/>
        </p:scale>
        <p:origin x="43" y="91"/>
      </p:cViewPr>
      <p:guideLst/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244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handoutMaster" Target="handoutMasters/handoutMaster1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46AE93-A7BE-4677-9463-FA32277A1EFB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A76B27F-0E9E-467C-8DB9-14766F30AFDA}">
      <dgm:prSet phldrT="[Text]" custT="1"/>
      <dgm:spPr/>
      <dgm:t>
        <a:bodyPr/>
        <a:lstStyle/>
        <a:p>
          <a:r>
            <a:rPr lang="en-US" sz="1600" b="1" dirty="0"/>
            <a:t>Kinesis Firehose</a:t>
          </a:r>
        </a:p>
      </dgm:t>
    </dgm:pt>
    <dgm:pt modelId="{62E60283-6307-479A-B01F-A1A0232DC237}" type="parTrans" cxnId="{238C9C2F-04EB-461A-B981-5FAA3D4FD984}">
      <dgm:prSet/>
      <dgm:spPr/>
      <dgm:t>
        <a:bodyPr/>
        <a:lstStyle/>
        <a:p>
          <a:endParaRPr lang="en-US" sz="800"/>
        </a:p>
      </dgm:t>
    </dgm:pt>
    <dgm:pt modelId="{2B9453A4-F1AE-4F63-8A37-75C3446AA17D}" type="sibTrans" cxnId="{238C9C2F-04EB-461A-B981-5FAA3D4FD984}">
      <dgm:prSet/>
      <dgm:spPr/>
      <dgm:t>
        <a:bodyPr/>
        <a:lstStyle/>
        <a:p>
          <a:endParaRPr lang="en-US" sz="800"/>
        </a:p>
      </dgm:t>
    </dgm:pt>
    <dgm:pt modelId="{EB04761E-1200-4F99-AD4B-0D9F01A19567}">
      <dgm:prSet phldrT="[Text]" custT="1"/>
      <dgm:spPr/>
      <dgm:t>
        <a:bodyPr/>
        <a:lstStyle/>
        <a:p>
          <a:r>
            <a:rPr lang="en-US" sz="1600" b="1" dirty="0"/>
            <a:t>Kinesis Streams</a:t>
          </a:r>
        </a:p>
      </dgm:t>
    </dgm:pt>
    <dgm:pt modelId="{9239CAC2-387C-47C0-A25E-494A78E9966C}" type="parTrans" cxnId="{86E1A4C4-3384-49C0-ACFD-D69AA06B68EF}">
      <dgm:prSet/>
      <dgm:spPr/>
      <dgm:t>
        <a:bodyPr/>
        <a:lstStyle/>
        <a:p>
          <a:endParaRPr lang="en-US" sz="800"/>
        </a:p>
      </dgm:t>
    </dgm:pt>
    <dgm:pt modelId="{369D909E-1335-49F4-8E4E-05C995EEBDD8}" type="sibTrans" cxnId="{86E1A4C4-3384-49C0-ACFD-D69AA06B68EF}">
      <dgm:prSet/>
      <dgm:spPr/>
      <dgm:t>
        <a:bodyPr/>
        <a:lstStyle/>
        <a:p>
          <a:endParaRPr lang="en-US" sz="800"/>
        </a:p>
      </dgm:t>
    </dgm:pt>
    <dgm:pt modelId="{665D22FB-5218-4F91-A9C6-1A3C1CE26247}">
      <dgm:prSet phldrT="[Text]" custT="1"/>
      <dgm:spPr/>
      <dgm:t>
        <a:bodyPr/>
        <a:lstStyle/>
        <a:p>
          <a:pPr marL="228600" indent="-228600">
            <a:buFont typeface="Wingdings" panose="05000000000000000000" pitchFamily="2" charset="2"/>
            <a:buChar char="§"/>
          </a:pPr>
          <a:r>
            <a:rPr lang="en-US" altLang="en-US" sz="1400" dirty="0">
              <a:ea typeface="Sketchetik Light" charset="0"/>
              <a:cs typeface="Arial"/>
              <a:sym typeface="Sketchetik Light" charset="0"/>
            </a:rPr>
            <a:t>Load streaming data into S3 and Redshift</a:t>
          </a:r>
          <a:endParaRPr lang="en-US" sz="1400" dirty="0"/>
        </a:p>
      </dgm:t>
    </dgm:pt>
    <dgm:pt modelId="{51259A4B-0129-4ACE-8417-C841257BAF97}" type="parTrans" cxnId="{47EEAC7D-EE54-464F-94AB-1B1A624406B5}">
      <dgm:prSet/>
      <dgm:spPr/>
      <dgm:t>
        <a:bodyPr/>
        <a:lstStyle/>
        <a:p>
          <a:endParaRPr lang="en-US"/>
        </a:p>
      </dgm:t>
    </dgm:pt>
    <dgm:pt modelId="{D8BC8754-0AA6-4FC8-8B37-ED1439CCEC5C}" type="sibTrans" cxnId="{47EEAC7D-EE54-464F-94AB-1B1A624406B5}">
      <dgm:prSet/>
      <dgm:spPr/>
      <dgm:t>
        <a:bodyPr/>
        <a:lstStyle/>
        <a:p>
          <a:endParaRPr lang="en-US"/>
        </a:p>
      </dgm:t>
    </dgm:pt>
    <dgm:pt modelId="{DE572656-E8E9-4ABB-B8AA-9B1B24DB8039}">
      <dgm:prSet phldrT="[Text]" custT="1"/>
      <dgm:spPr/>
      <dgm:t>
        <a:bodyPr/>
        <a:lstStyle/>
        <a:p>
          <a:pPr marL="228600" indent="-228600">
            <a:buFont typeface="Wingdings" panose="05000000000000000000" pitchFamily="2" charset="2"/>
            <a:buChar char="§"/>
          </a:pPr>
          <a:r>
            <a:rPr lang="en-US" altLang="en-US" sz="1400" dirty="0">
              <a:ea typeface="Sketchetik Light" charset="0"/>
              <a:cs typeface="Arial"/>
              <a:sym typeface="Sketchetik Light" charset="0"/>
            </a:rPr>
            <a:t>Build custom, real-time applications</a:t>
          </a:r>
          <a:endParaRPr lang="en-US" sz="1400" dirty="0"/>
        </a:p>
      </dgm:t>
    </dgm:pt>
    <dgm:pt modelId="{9033D138-3C64-47D7-B4B0-A418C7ED7496}" type="parTrans" cxnId="{C13B5A0A-B6B8-4FF3-8BF2-CFA90DE95977}">
      <dgm:prSet/>
      <dgm:spPr/>
      <dgm:t>
        <a:bodyPr/>
        <a:lstStyle/>
        <a:p>
          <a:endParaRPr lang="en-US"/>
        </a:p>
      </dgm:t>
    </dgm:pt>
    <dgm:pt modelId="{3950AB1E-D8D0-42D5-8A0B-0F9E8ADAF688}" type="sibTrans" cxnId="{C13B5A0A-B6B8-4FF3-8BF2-CFA90DE95977}">
      <dgm:prSet/>
      <dgm:spPr/>
      <dgm:t>
        <a:bodyPr/>
        <a:lstStyle/>
        <a:p>
          <a:endParaRPr lang="en-US"/>
        </a:p>
      </dgm:t>
    </dgm:pt>
    <dgm:pt modelId="{849B4182-EF6C-4921-BE7F-BDA03D8F15F5}">
      <dgm:prSet phldrT="[Text]" custT="1"/>
      <dgm:spPr/>
      <dgm:t>
        <a:bodyPr/>
        <a:lstStyle/>
        <a:p>
          <a:pPr marL="228600" indent="-228600">
            <a:buFont typeface="Wingdings" panose="05000000000000000000" pitchFamily="2" charset="2"/>
            <a:buChar char="§"/>
          </a:pPr>
          <a:r>
            <a:rPr lang="en-US" altLang="en-US" sz="1400" dirty="0">
              <a:ea typeface="Sketchetik Light" charset="0"/>
              <a:cs typeface="Arial"/>
              <a:sym typeface="Sketchetik Light" charset="0"/>
            </a:rPr>
            <a:t>Zero on-going administration</a:t>
          </a:r>
          <a:endParaRPr lang="en-US" sz="1400" dirty="0"/>
        </a:p>
      </dgm:t>
    </dgm:pt>
    <dgm:pt modelId="{CF46D94C-73E8-4C38-BE7E-6EF0A95C8553}" type="parTrans" cxnId="{50FE0CB6-37A8-4C88-918E-C66E8ECF387E}">
      <dgm:prSet/>
      <dgm:spPr/>
      <dgm:t>
        <a:bodyPr/>
        <a:lstStyle/>
        <a:p>
          <a:endParaRPr lang="en-US"/>
        </a:p>
      </dgm:t>
    </dgm:pt>
    <dgm:pt modelId="{3D9A94D5-6E0F-4C0F-A0A1-C31E4579E37F}" type="sibTrans" cxnId="{50FE0CB6-37A8-4C88-918E-C66E8ECF387E}">
      <dgm:prSet/>
      <dgm:spPr/>
      <dgm:t>
        <a:bodyPr/>
        <a:lstStyle/>
        <a:p>
          <a:endParaRPr lang="en-US"/>
        </a:p>
      </dgm:t>
    </dgm:pt>
    <dgm:pt modelId="{3BEDA399-3D82-4457-A11A-3FE11F240224}">
      <dgm:prSet phldrT="[Text]" custT="1"/>
      <dgm:spPr/>
      <dgm:t>
        <a:bodyPr/>
        <a:lstStyle/>
        <a:p>
          <a:pPr marL="228600" indent="-228600">
            <a:buFont typeface="Wingdings" panose="05000000000000000000" pitchFamily="2" charset="2"/>
            <a:buChar char="§"/>
          </a:pPr>
          <a:r>
            <a:rPr lang="en-US" altLang="en-US" sz="1400" dirty="0">
              <a:ea typeface="Sketchetik Light" charset="0"/>
              <a:cs typeface="Arial"/>
              <a:sym typeface="Sketchetik Light" charset="0"/>
            </a:rPr>
            <a:t>Direct-to-data store integration</a:t>
          </a:r>
          <a:endParaRPr lang="en-US" sz="1400" dirty="0"/>
        </a:p>
      </dgm:t>
    </dgm:pt>
    <dgm:pt modelId="{C3ECABE6-0969-49EE-AAE7-A2C13B8BA1F6}" type="parTrans" cxnId="{7E7CF97C-D4EA-49BA-B478-8D6E516E2008}">
      <dgm:prSet/>
      <dgm:spPr/>
      <dgm:t>
        <a:bodyPr/>
        <a:lstStyle/>
        <a:p>
          <a:endParaRPr lang="en-US"/>
        </a:p>
      </dgm:t>
    </dgm:pt>
    <dgm:pt modelId="{DCA524F1-C344-496C-A70A-23ABED67CCDC}" type="sibTrans" cxnId="{7E7CF97C-D4EA-49BA-B478-8D6E516E2008}">
      <dgm:prSet/>
      <dgm:spPr/>
      <dgm:t>
        <a:bodyPr/>
        <a:lstStyle/>
        <a:p>
          <a:endParaRPr lang="en-US"/>
        </a:p>
      </dgm:t>
    </dgm:pt>
    <dgm:pt modelId="{D5FCC536-C1CA-441B-83C3-69C7443EB398}">
      <dgm:prSet phldrT="[Text]" custT="1"/>
      <dgm:spPr/>
      <dgm:t>
        <a:bodyPr/>
        <a:lstStyle/>
        <a:p>
          <a:pPr marL="228600" indent="-228600">
            <a:buFont typeface="Wingdings" panose="05000000000000000000" pitchFamily="2" charset="2"/>
            <a:buChar char="§"/>
          </a:pPr>
          <a:r>
            <a:rPr lang="en-US" altLang="en-US" sz="1400" dirty="0">
              <a:ea typeface="Sketchetik Light" charset="0"/>
              <a:cs typeface="Arial"/>
              <a:sym typeface="Sketchetik Light" charset="0"/>
            </a:rPr>
            <a:t>Easy administration</a:t>
          </a:r>
          <a:endParaRPr lang="en-US" sz="1400" dirty="0"/>
        </a:p>
      </dgm:t>
    </dgm:pt>
    <dgm:pt modelId="{9F64F527-145F-4E8E-8DD6-C6B080D722C9}" type="parTrans" cxnId="{AF55881F-1E55-4DD0-86A4-CCB535F5392E}">
      <dgm:prSet/>
      <dgm:spPr/>
      <dgm:t>
        <a:bodyPr/>
        <a:lstStyle/>
        <a:p>
          <a:endParaRPr lang="en-US"/>
        </a:p>
      </dgm:t>
    </dgm:pt>
    <dgm:pt modelId="{03A118A0-03FA-4D60-A688-DF7D2CEB443E}" type="sibTrans" cxnId="{AF55881F-1E55-4DD0-86A4-CCB535F5392E}">
      <dgm:prSet/>
      <dgm:spPr/>
      <dgm:t>
        <a:bodyPr/>
        <a:lstStyle/>
        <a:p>
          <a:endParaRPr lang="en-US"/>
        </a:p>
      </dgm:t>
    </dgm:pt>
    <dgm:pt modelId="{AC036BC5-06AF-4630-A9D6-92FA16A7F58C}">
      <dgm:prSet phldrT="[Text]" custT="1"/>
      <dgm:spPr/>
      <dgm:t>
        <a:bodyPr/>
        <a:lstStyle/>
        <a:p>
          <a:pPr marL="228600" indent="-228600">
            <a:buFont typeface="Wingdings" panose="05000000000000000000" pitchFamily="2" charset="2"/>
            <a:buChar char="§"/>
          </a:pPr>
          <a:r>
            <a:rPr lang="en-US" altLang="en-US" sz="1400" dirty="0">
              <a:ea typeface="Sketchetik Light" charset="0"/>
              <a:cs typeface="Arial"/>
              <a:sym typeface="Sketchetik Light" charset="0"/>
            </a:rPr>
            <a:t>Low cost</a:t>
          </a:r>
          <a:endParaRPr lang="en-US" sz="1400" dirty="0"/>
        </a:p>
      </dgm:t>
    </dgm:pt>
    <dgm:pt modelId="{BE02BEB4-0C32-4D10-9950-1D59CE7C33CB}" type="parTrans" cxnId="{16E03C34-D4CF-48EA-AD0B-564FC62AD06E}">
      <dgm:prSet/>
      <dgm:spPr/>
      <dgm:t>
        <a:bodyPr/>
        <a:lstStyle/>
        <a:p>
          <a:endParaRPr lang="en-US"/>
        </a:p>
      </dgm:t>
    </dgm:pt>
    <dgm:pt modelId="{C5375309-FF96-4C42-83E6-994BD5B51091}" type="sibTrans" cxnId="{16E03C34-D4CF-48EA-AD0B-564FC62AD06E}">
      <dgm:prSet/>
      <dgm:spPr/>
      <dgm:t>
        <a:bodyPr/>
        <a:lstStyle/>
        <a:p>
          <a:endParaRPr lang="en-US"/>
        </a:p>
      </dgm:t>
    </dgm:pt>
    <dgm:pt modelId="{79AC48CD-B67E-4326-B2D5-81E50D058D6E}" type="pres">
      <dgm:prSet presAssocID="{7846AE93-A7BE-4677-9463-FA32277A1EFB}" presName="Name0" presStyleCnt="0">
        <dgm:presLayoutVars>
          <dgm:dir/>
          <dgm:animLvl val="lvl"/>
          <dgm:resizeHandles val="exact"/>
        </dgm:presLayoutVars>
      </dgm:prSet>
      <dgm:spPr/>
    </dgm:pt>
    <dgm:pt modelId="{95038A2A-A229-46AE-B65C-1465B5779D45}" type="pres">
      <dgm:prSet presAssocID="{2A76B27F-0E9E-467C-8DB9-14766F30AFDA}" presName="composite" presStyleCnt="0"/>
      <dgm:spPr/>
    </dgm:pt>
    <dgm:pt modelId="{064D3E1A-D4E8-4FE6-B1CC-1BEB586AB207}" type="pres">
      <dgm:prSet presAssocID="{2A76B27F-0E9E-467C-8DB9-14766F30AFD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737CA51-4C58-4A47-AAAF-AA16D47822DF}" type="pres">
      <dgm:prSet presAssocID="{2A76B27F-0E9E-467C-8DB9-14766F30AFDA}" presName="desTx" presStyleLbl="alignAccFollowNode1" presStyleIdx="0" presStyleCnt="2" custScaleY="100000">
        <dgm:presLayoutVars>
          <dgm:bulletEnabled val="1"/>
        </dgm:presLayoutVars>
      </dgm:prSet>
      <dgm:spPr/>
    </dgm:pt>
    <dgm:pt modelId="{FFF03808-6A4E-4170-8774-B85651A77D43}" type="pres">
      <dgm:prSet presAssocID="{2B9453A4-F1AE-4F63-8A37-75C3446AA17D}" presName="space" presStyleCnt="0"/>
      <dgm:spPr/>
    </dgm:pt>
    <dgm:pt modelId="{D0556B72-A076-4F1B-AC7D-C04D872FAFC7}" type="pres">
      <dgm:prSet presAssocID="{EB04761E-1200-4F99-AD4B-0D9F01A19567}" presName="composite" presStyleCnt="0"/>
      <dgm:spPr/>
    </dgm:pt>
    <dgm:pt modelId="{B887C8B0-AE58-4656-9261-AC14BCB4E15E}" type="pres">
      <dgm:prSet presAssocID="{EB04761E-1200-4F99-AD4B-0D9F01A1956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148D6A9A-50E0-4C30-A5C7-6B57920B6A40}" type="pres">
      <dgm:prSet presAssocID="{EB04761E-1200-4F99-AD4B-0D9F01A19567}" presName="desTx" presStyleLbl="alignAccFollowNode1" presStyleIdx="1" presStyleCnt="2" custScaleY="100000">
        <dgm:presLayoutVars>
          <dgm:bulletEnabled val="1"/>
        </dgm:presLayoutVars>
      </dgm:prSet>
      <dgm:spPr/>
    </dgm:pt>
  </dgm:ptLst>
  <dgm:cxnLst>
    <dgm:cxn modelId="{2955C001-59BB-4FCF-81CF-6CD8B27DB51C}" type="presOf" srcId="{665D22FB-5218-4F91-A9C6-1A3C1CE26247}" destId="{B737CA51-4C58-4A47-AAAF-AA16D47822DF}" srcOrd="0" destOrd="0" presId="urn:microsoft.com/office/officeart/2005/8/layout/hList1"/>
    <dgm:cxn modelId="{C13B5A0A-B6B8-4FF3-8BF2-CFA90DE95977}" srcId="{EB04761E-1200-4F99-AD4B-0D9F01A19567}" destId="{DE572656-E8E9-4ABB-B8AA-9B1B24DB8039}" srcOrd="0" destOrd="0" parTransId="{9033D138-3C64-47D7-B4B0-A418C7ED7496}" sibTransId="{3950AB1E-D8D0-42D5-8A0B-0F9E8ADAF688}"/>
    <dgm:cxn modelId="{AF55881F-1E55-4DD0-86A4-CCB535F5392E}" srcId="{EB04761E-1200-4F99-AD4B-0D9F01A19567}" destId="{D5FCC536-C1CA-441B-83C3-69C7443EB398}" srcOrd="1" destOrd="0" parTransId="{9F64F527-145F-4E8E-8DD6-C6B080D722C9}" sibTransId="{03A118A0-03FA-4D60-A688-DF7D2CEB443E}"/>
    <dgm:cxn modelId="{A3DBCC2C-295B-4063-B09B-0B547219D64D}" type="presOf" srcId="{7846AE93-A7BE-4677-9463-FA32277A1EFB}" destId="{79AC48CD-B67E-4326-B2D5-81E50D058D6E}" srcOrd="0" destOrd="0" presId="urn:microsoft.com/office/officeart/2005/8/layout/hList1"/>
    <dgm:cxn modelId="{238C9C2F-04EB-461A-B981-5FAA3D4FD984}" srcId="{7846AE93-A7BE-4677-9463-FA32277A1EFB}" destId="{2A76B27F-0E9E-467C-8DB9-14766F30AFDA}" srcOrd="0" destOrd="0" parTransId="{62E60283-6307-479A-B01F-A1A0232DC237}" sibTransId="{2B9453A4-F1AE-4F63-8A37-75C3446AA17D}"/>
    <dgm:cxn modelId="{16E03C34-D4CF-48EA-AD0B-564FC62AD06E}" srcId="{EB04761E-1200-4F99-AD4B-0D9F01A19567}" destId="{AC036BC5-06AF-4630-A9D6-92FA16A7F58C}" srcOrd="2" destOrd="0" parTransId="{BE02BEB4-0C32-4D10-9950-1D59CE7C33CB}" sibTransId="{C5375309-FF96-4C42-83E6-994BD5B51091}"/>
    <dgm:cxn modelId="{D59F3B3E-C6D2-484B-A11A-580D96610E1C}" type="presOf" srcId="{3BEDA399-3D82-4457-A11A-3FE11F240224}" destId="{B737CA51-4C58-4A47-AAAF-AA16D47822DF}" srcOrd="0" destOrd="2" presId="urn:microsoft.com/office/officeart/2005/8/layout/hList1"/>
    <dgm:cxn modelId="{DBFDC663-EAFE-4504-9FD9-B3214B85523A}" type="presOf" srcId="{2A76B27F-0E9E-467C-8DB9-14766F30AFDA}" destId="{064D3E1A-D4E8-4FE6-B1CC-1BEB586AB207}" srcOrd="0" destOrd="0" presId="urn:microsoft.com/office/officeart/2005/8/layout/hList1"/>
    <dgm:cxn modelId="{BB344248-3A71-45B6-8C16-5EB4B65AD3B0}" type="presOf" srcId="{D5FCC536-C1CA-441B-83C3-69C7443EB398}" destId="{148D6A9A-50E0-4C30-A5C7-6B57920B6A40}" srcOrd="0" destOrd="1" presId="urn:microsoft.com/office/officeart/2005/8/layout/hList1"/>
    <dgm:cxn modelId="{C5670A78-D9EA-4C0F-8BAB-64F6D0FEF552}" type="presOf" srcId="{849B4182-EF6C-4921-BE7F-BDA03D8F15F5}" destId="{B737CA51-4C58-4A47-AAAF-AA16D47822DF}" srcOrd="0" destOrd="1" presId="urn:microsoft.com/office/officeart/2005/8/layout/hList1"/>
    <dgm:cxn modelId="{7E7CF97C-D4EA-49BA-B478-8D6E516E2008}" srcId="{2A76B27F-0E9E-467C-8DB9-14766F30AFDA}" destId="{3BEDA399-3D82-4457-A11A-3FE11F240224}" srcOrd="2" destOrd="0" parTransId="{C3ECABE6-0969-49EE-AAE7-A2C13B8BA1F6}" sibTransId="{DCA524F1-C344-496C-A70A-23ABED67CCDC}"/>
    <dgm:cxn modelId="{47EEAC7D-EE54-464F-94AB-1B1A624406B5}" srcId="{2A76B27F-0E9E-467C-8DB9-14766F30AFDA}" destId="{665D22FB-5218-4F91-A9C6-1A3C1CE26247}" srcOrd="0" destOrd="0" parTransId="{51259A4B-0129-4ACE-8417-C841257BAF97}" sibTransId="{D8BC8754-0AA6-4FC8-8B37-ED1439CCEC5C}"/>
    <dgm:cxn modelId="{B8A5A08B-D138-440F-AEC2-244C7088A8E5}" type="presOf" srcId="{EB04761E-1200-4F99-AD4B-0D9F01A19567}" destId="{B887C8B0-AE58-4656-9261-AC14BCB4E15E}" srcOrd="0" destOrd="0" presId="urn:microsoft.com/office/officeart/2005/8/layout/hList1"/>
    <dgm:cxn modelId="{39C030A3-75A7-4014-B159-8DECF4D7880C}" type="presOf" srcId="{DE572656-E8E9-4ABB-B8AA-9B1B24DB8039}" destId="{148D6A9A-50E0-4C30-A5C7-6B57920B6A40}" srcOrd="0" destOrd="0" presId="urn:microsoft.com/office/officeart/2005/8/layout/hList1"/>
    <dgm:cxn modelId="{50FE0CB6-37A8-4C88-918E-C66E8ECF387E}" srcId="{2A76B27F-0E9E-467C-8DB9-14766F30AFDA}" destId="{849B4182-EF6C-4921-BE7F-BDA03D8F15F5}" srcOrd="1" destOrd="0" parTransId="{CF46D94C-73E8-4C38-BE7E-6EF0A95C8553}" sibTransId="{3D9A94D5-6E0F-4C0F-A0A1-C31E4579E37F}"/>
    <dgm:cxn modelId="{86E1A4C4-3384-49C0-ACFD-D69AA06B68EF}" srcId="{7846AE93-A7BE-4677-9463-FA32277A1EFB}" destId="{EB04761E-1200-4F99-AD4B-0D9F01A19567}" srcOrd="1" destOrd="0" parTransId="{9239CAC2-387C-47C0-A25E-494A78E9966C}" sibTransId="{369D909E-1335-49F4-8E4E-05C995EEBDD8}"/>
    <dgm:cxn modelId="{CE3D2FEA-E0FB-4E4F-A097-6C4FE8926275}" type="presOf" srcId="{AC036BC5-06AF-4630-A9D6-92FA16A7F58C}" destId="{148D6A9A-50E0-4C30-A5C7-6B57920B6A40}" srcOrd="0" destOrd="2" presId="urn:microsoft.com/office/officeart/2005/8/layout/hList1"/>
    <dgm:cxn modelId="{C7D5B95C-43A6-4F6F-838B-7407E3DE35FF}" type="presParOf" srcId="{79AC48CD-B67E-4326-B2D5-81E50D058D6E}" destId="{95038A2A-A229-46AE-B65C-1465B5779D45}" srcOrd="0" destOrd="0" presId="urn:microsoft.com/office/officeart/2005/8/layout/hList1"/>
    <dgm:cxn modelId="{E46A7E58-CBEA-4A38-8BCB-E945E75E9D94}" type="presParOf" srcId="{95038A2A-A229-46AE-B65C-1465B5779D45}" destId="{064D3E1A-D4E8-4FE6-B1CC-1BEB586AB207}" srcOrd="0" destOrd="0" presId="urn:microsoft.com/office/officeart/2005/8/layout/hList1"/>
    <dgm:cxn modelId="{38ECF690-41F8-494B-9D44-8D45C0BB9077}" type="presParOf" srcId="{95038A2A-A229-46AE-B65C-1465B5779D45}" destId="{B737CA51-4C58-4A47-AAAF-AA16D47822DF}" srcOrd="1" destOrd="0" presId="urn:microsoft.com/office/officeart/2005/8/layout/hList1"/>
    <dgm:cxn modelId="{FDEA84BE-72A4-4E46-9A11-C7DB46C30F85}" type="presParOf" srcId="{79AC48CD-B67E-4326-B2D5-81E50D058D6E}" destId="{FFF03808-6A4E-4170-8774-B85651A77D43}" srcOrd="1" destOrd="0" presId="urn:microsoft.com/office/officeart/2005/8/layout/hList1"/>
    <dgm:cxn modelId="{985DDC86-ECAC-4015-BFB8-776F5ADD42D4}" type="presParOf" srcId="{79AC48CD-B67E-4326-B2D5-81E50D058D6E}" destId="{D0556B72-A076-4F1B-AC7D-C04D872FAFC7}" srcOrd="2" destOrd="0" presId="urn:microsoft.com/office/officeart/2005/8/layout/hList1"/>
    <dgm:cxn modelId="{53A4A936-E670-48D7-AB22-F9FEECBDDC3F}" type="presParOf" srcId="{D0556B72-A076-4F1B-AC7D-C04D872FAFC7}" destId="{B887C8B0-AE58-4656-9261-AC14BCB4E15E}" srcOrd="0" destOrd="0" presId="urn:microsoft.com/office/officeart/2005/8/layout/hList1"/>
    <dgm:cxn modelId="{A03CD55E-EACC-4193-967B-7C5C0CCEE0C3}" type="presParOf" srcId="{D0556B72-A076-4F1B-AC7D-C04D872FAFC7}" destId="{148D6A9A-50E0-4C30-A5C7-6B57920B6A4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D3E1A-D4E8-4FE6-B1CC-1BEB586AB207}">
      <dsp:nvSpPr>
        <dsp:cNvPr id="0" name=""/>
        <dsp:cNvSpPr/>
      </dsp:nvSpPr>
      <dsp:spPr>
        <a:xfrm>
          <a:off x="52" y="8154"/>
          <a:ext cx="5067548" cy="777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Kinesis Firehose</a:t>
          </a:r>
        </a:p>
      </dsp:txBody>
      <dsp:txXfrm>
        <a:off x="52" y="8154"/>
        <a:ext cx="5067548" cy="777600"/>
      </dsp:txXfrm>
    </dsp:sp>
    <dsp:sp modelId="{B737CA51-4C58-4A47-AAAF-AA16D47822DF}">
      <dsp:nvSpPr>
        <dsp:cNvPr id="0" name=""/>
        <dsp:cNvSpPr/>
      </dsp:nvSpPr>
      <dsp:spPr>
        <a:xfrm>
          <a:off x="52" y="785754"/>
          <a:ext cx="5067548" cy="118584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228600" lvl="1" indent="-2286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altLang="en-US" sz="1400" kern="1200" dirty="0">
              <a:ea typeface="Sketchetik Light" charset="0"/>
              <a:cs typeface="Arial"/>
              <a:sym typeface="Sketchetik Light" charset="0"/>
            </a:rPr>
            <a:t>Load streaming data into S3 and Redshift</a:t>
          </a:r>
          <a:endParaRPr lang="en-US" sz="1400" kern="1200" dirty="0"/>
        </a:p>
        <a:p>
          <a:pPr marL="228600" lvl="1" indent="-2286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altLang="en-US" sz="1400" kern="1200" dirty="0">
              <a:ea typeface="Sketchetik Light" charset="0"/>
              <a:cs typeface="Arial"/>
              <a:sym typeface="Sketchetik Light" charset="0"/>
            </a:rPr>
            <a:t>Zero on-going administration</a:t>
          </a:r>
          <a:endParaRPr lang="en-US" sz="1400" kern="1200" dirty="0"/>
        </a:p>
        <a:p>
          <a:pPr marL="228600" lvl="1" indent="-2286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altLang="en-US" sz="1400" kern="1200" dirty="0">
              <a:ea typeface="Sketchetik Light" charset="0"/>
              <a:cs typeface="Arial"/>
              <a:sym typeface="Sketchetik Light" charset="0"/>
            </a:rPr>
            <a:t>Direct-to-data store integration</a:t>
          </a:r>
          <a:endParaRPr lang="en-US" sz="1400" kern="1200" dirty="0"/>
        </a:p>
      </dsp:txBody>
      <dsp:txXfrm>
        <a:off x="52" y="785754"/>
        <a:ext cx="5067548" cy="1185840"/>
      </dsp:txXfrm>
    </dsp:sp>
    <dsp:sp modelId="{B887C8B0-AE58-4656-9261-AC14BCB4E15E}">
      <dsp:nvSpPr>
        <dsp:cNvPr id="0" name=""/>
        <dsp:cNvSpPr/>
      </dsp:nvSpPr>
      <dsp:spPr>
        <a:xfrm>
          <a:off x="5777058" y="8154"/>
          <a:ext cx="5067548" cy="777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Kinesis Streams</a:t>
          </a:r>
        </a:p>
      </dsp:txBody>
      <dsp:txXfrm>
        <a:off x="5777058" y="8154"/>
        <a:ext cx="5067548" cy="777600"/>
      </dsp:txXfrm>
    </dsp:sp>
    <dsp:sp modelId="{148D6A9A-50E0-4C30-A5C7-6B57920B6A40}">
      <dsp:nvSpPr>
        <dsp:cNvPr id="0" name=""/>
        <dsp:cNvSpPr/>
      </dsp:nvSpPr>
      <dsp:spPr>
        <a:xfrm>
          <a:off x="5777058" y="785754"/>
          <a:ext cx="5067548" cy="118584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228600" lvl="1" indent="-2286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altLang="en-US" sz="1400" kern="1200" dirty="0">
              <a:ea typeface="Sketchetik Light" charset="0"/>
              <a:cs typeface="Arial"/>
              <a:sym typeface="Sketchetik Light" charset="0"/>
            </a:rPr>
            <a:t>Build custom, real-time applications</a:t>
          </a:r>
          <a:endParaRPr lang="en-US" sz="1400" kern="1200" dirty="0"/>
        </a:p>
        <a:p>
          <a:pPr marL="228600" lvl="1" indent="-2286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altLang="en-US" sz="1400" kern="1200" dirty="0">
              <a:ea typeface="Sketchetik Light" charset="0"/>
              <a:cs typeface="Arial"/>
              <a:sym typeface="Sketchetik Light" charset="0"/>
            </a:rPr>
            <a:t>Easy administration</a:t>
          </a:r>
          <a:endParaRPr lang="en-US" sz="1400" kern="1200" dirty="0"/>
        </a:p>
        <a:p>
          <a:pPr marL="228600" lvl="1" indent="-2286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altLang="en-US" sz="1400" kern="1200" dirty="0">
              <a:ea typeface="Sketchetik Light" charset="0"/>
              <a:cs typeface="Arial"/>
              <a:sym typeface="Sketchetik Light" charset="0"/>
            </a:rPr>
            <a:t>Low cost</a:t>
          </a:r>
          <a:endParaRPr lang="en-US" sz="1400" kern="1200" dirty="0"/>
        </a:p>
      </dsp:txBody>
      <dsp:txXfrm>
        <a:off x="5777058" y="785754"/>
        <a:ext cx="5067548" cy="1185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284-B90E-0146-9F8E-2411E8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4A37-E2D2-4D4C-AAC6-25188AD91CB1}" type="datetimeFigureOut">
              <a:rPr lang="en-US" smtClean="0"/>
              <a:t>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ACE4-7964-6E4C-9580-3739B6BD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743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388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7860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1637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3658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4992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7478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77604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0066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0380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7571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5992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4508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0654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97489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35086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11193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35240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35555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60475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5262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8027" indent="-178027">
              <a:lnSpc>
                <a:spcPct val="80000"/>
              </a:lnSpc>
              <a:spcBef>
                <a:spcPct val="0"/>
              </a:spcBef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5844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28789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50198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63158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95179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71914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22102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11003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21590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83057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22827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050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20362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16693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ADACE4-7964-6E4C-9580-3739B6BD2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70867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ADACE4-7964-6E4C-9580-3739B6BD2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0166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ADACE4-7964-6E4C-9580-3739B6BD2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5708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DACE4-7964-6E4C-9580-3739B6BD2E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45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304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8700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8625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2988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703263"/>
            <a:ext cx="6261100" cy="3522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C61F3-25BA-0B4D-8B56-AD965C5CD6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406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1" cy="68580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6601683"/>
            <a:ext cx="12200509" cy="256566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2"/>
            <a:ext cx="6795732" cy="8522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49691" y="1240971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Cloud innovation and automation</a:t>
            </a:r>
          </a:p>
          <a:p>
            <a:pPr>
              <a:lnSpc>
                <a:spcPct val="120000"/>
              </a:lnSpc>
            </a:pPr>
            <a:endParaRPr lang="en-US" sz="2000" b="1" dirty="0">
              <a:solidFill>
                <a:schemeClr val="bg2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49" y="4775200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6" y="4775201"/>
            <a:ext cx="1784492" cy="15164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041733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66897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7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21974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619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287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5390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42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4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1" cy="68579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6601683"/>
            <a:ext cx="12200509" cy="256566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-1789611" y="111034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2"/>
            <a:ext cx="6795732" cy="8522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549691" y="1240971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Digital experience and transformation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49" y="4775200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6" y="4775201"/>
            <a:ext cx="1784492" cy="15164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5406312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rt_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072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4087475" y="-31432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6555179" y="8449733"/>
            <a:ext cx="523751" cy="480505"/>
            <a:chOff x="3273480" y="2144160"/>
            <a:chExt cx="3653639" cy="3351959"/>
          </a:xfrm>
        </p:grpSpPr>
        <p:sp>
          <p:nvSpPr>
            <p:cNvPr id="1656" name="Freeform: Shape 1"/>
            <p:cNvSpPr/>
            <p:nvPr userDrawn="1"/>
          </p:nvSpPr>
          <p:spPr>
            <a:xfrm>
              <a:off x="4151159" y="4982400"/>
              <a:ext cx="968759" cy="513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92" h="1428">
                  <a:moveTo>
                    <a:pt x="2387" y="53"/>
                  </a:moveTo>
                  <a:cubicBezTo>
                    <a:pt x="2376" y="31"/>
                    <a:pt x="2365" y="20"/>
                    <a:pt x="2353" y="0"/>
                  </a:cubicBezTo>
                  <a:cubicBezTo>
                    <a:pt x="1591" y="578"/>
                    <a:pt x="578" y="1287"/>
                    <a:pt x="0" y="1428"/>
                  </a:cubicBezTo>
                  <a:cubicBezTo>
                    <a:pt x="697" y="1318"/>
                    <a:pt x="1840" y="731"/>
                    <a:pt x="2692" y="251"/>
                  </a:cubicBezTo>
                  <a:cubicBezTo>
                    <a:pt x="2574" y="217"/>
                    <a:pt x="2463" y="152"/>
                    <a:pt x="2387" y="5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7" name="Freeform: Shape 2"/>
            <p:cNvSpPr/>
            <p:nvPr userDrawn="1"/>
          </p:nvSpPr>
          <p:spPr>
            <a:xfrm>
              <a:off x="3273480" y="3562560"/>
              <a:ext cx="638640" cy="85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5" h="2365">
                  <a:moveTo>
                    <a:pt x="1614" y="175"/>
                  </a:moveTo>
                  <a:cubicBezTo>
                    <a:pt x="1571" y="121"/>
                    <a:pt x="1538" y="65"/>
                    <a:pt x="1515" y="0"/>
                  </a:cubicBezTo>
                  <a:cubicBezTo>
                    <a:pt x="928" y="731"/>
                    <a:pt x="197" y="1721"/>
                    <a:pt x="0" y="2365"/>
                  </a:cubicBezTo>
                  <a:cubicBezTo>
                    <a:pt x="228" y="1820"/>
                    <a:pt x="1100" y="948"/>
                    <a:pt x="1775" y="305"/>
                  </a:cubicBezTo>
                  <a:cubicBezTo>
                    <a:pt x="1710" y="274"/>
                    <a:pt x="1656" y="228"/>
                    <a:pt x="1614" y="17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8" name="Freeform: Shape 3"/>
            <p:cNvSpPr/>
            <p:nvPr userDrawn="1"/>
          </p:nvSpPr>
          <p:spPr>
            <a:xfrm>
              <a:off x="4082040" y="3731040"/>
              <a:ext cx="925200" cy="82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1" h="2286">
                  <a:moveTo>
                    <a:pt x="1798" y="0"/>
                  </a:moveTo>
                  <a:cubicBezTo>
                    <a:pt x="1569" y="0"/>
                    <a:pt x="1295" y="110"/>
                    <a:pt x="990" y="359"/>
                  </a:cubicBezTo>
                  <a:cubicBezTo>
                    <a:pt x="370" y="881"/>
                    <a:pt x="76" y="1894"/>
                    <a:pt x="0" y="2286"/>
                  </a:cubicBezTo>
                  <a:cubicBezTo>
                    <a:pt x="415" y="2263"/>
                    <a:pt x="1448" y="2176"/>
                    <a:pt x="2068" y="1643"/>
                  </a:cubicBezTo>
                  <a:cubicBezTo>
                    <a:pt x="2373" y="1380"/>
                    <a:pt x="2526" y="1140"/>
                    <a:pt x="2571" y="91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9" name="Freeform: Shape 4"/>
            <p:cNvSpPr/>
            <p:nvPr userDrawn="1"/>
          </p:nvSpPr>
          <p:spPr>
            <a:xfrm>
              <a:off x="4340160" y="3804840"/>
              <a:ext cx="596160" cy="52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7" h="1471">
                  <a:moveTo>
                    <a:pt x="1253" y="13"/>
                  </a:moveTo>
                  <a:cubicBezTo>
                    <a:pt x="1089" y="-30"/>
                    <a:pt x="883" y="35"/>
                    <a:pt x="632" y="230"/>
                  </a:cubicBezTo>
                  <a:cubicBezTo>
                    <a:pt x="228" y="568"/>
                    <a:pt x="45" y="1209"/>
                    <a:pt x="0" y="1471"/>
                  </a:cubicBezTo>
                  <a:cubicBezTo>
                    <a:pt x="262" y="1460"/>
                    <a:pt x="925" y="1395"/>
                    <a:pt x="1329" y="1068"/>
                  </a:cubicBezTo>
                  <a:cubicBezTo>
                    <a:pt x="1569" y="862"/>
                    <a:pt x="1668" y="664"/>
                    <a:pt x="1656" y="50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0" name="Freeform: Shape 5"/>
            <p:cNvSpPr/>
            <p:nvPr userDrawn="1"/>
          </p:nvSpPr>
          <p:spPr>
            <a:xfrm>
              <a:off x="4519800" y="3834360"/>
              <a:ext cx="3920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0" h="966">
                  <a:moveTo>
                    <a:pt x="819" y="7"/>
                  </a:moveTo>
                  <a:cubicBezTo>
                    <a:pt x="709" y="-16"/>
                    <a:pt x="579" y="18"/>
                    <a:pt x="415" y="148"/>
                  </a:cubicBezTo>
                  <a:cubicBezTo>
                    <a:pt x="153" y="365"/>
                    <a:pt x="34" y="791"/>
                    <a:pt x="0" y="966"/>
                  </a:cubicBezTo>
                  <a:cubicBezTo>
                    <a:pt x="175" y="955"/>
                    <a:pt x="610" y="924"/>
                    <a:pt x="872" y="692"/>
                  </a:cubicBezTo>
                  <a:cubicBezTo>
                    <a:pt x="1025" y="563"/>
                    <a:pt x="1090" y="430"/>
                    <a:pt x="1090" y="32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1" name="Freeform: Shape 6"/>
            <p:cNvSpPr/>
            <p:nvPr userDrawn="1"/>
          </p:nvSpPr>
          <p:spPr>
            <a:xfrm>
              <a:off x="4654080" y="2150640"/>
              <a:ext cx="2273039" cy="202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15" h="5621">
                  <a:moveTo>
                    <a:pt x="1230" y="5621"/>
                  </a:moveTo>
                  <a:cubicBezTo>
                    <a:pt x="2068" y="5598"/>
                    <a:pt x="3222" y="5228"/>
                    <a:pt x="4258" y="4368"/>
                  </a:cubicBezTo>
                  <a:cubicBezTo>
                    <a:pt x="5936" y="2951"/>
                    <a:pt x="6577" y="620"/>
                    <a:pt x="6218" y="194"/>
                  </a:cubicBezTo>
                  <a:cubicBezTo>
                    <a:pt x="5860" y="-232"/>
                    <a:pt x="3451" y="-12"/>
                    <a:pt x="1763" y="1405"/>
                  </a:cubicBezTo>
                  <a:cubicBezTo>
                    <a:pt x="739" y="2265"/>
                    <a:pt x="172" y="3343"/>
                    <a:pt x="0" y="4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2" name="Freeform: Shape 7"/>
            <p:cNvSpPr/>
            <p:nvPr userDrawn="1"/>
          </p:nvSpPr>
          <p:spPr>
            <a:xfrm>
              <a:off x="4570920" y="3459600"/>
              <a:ext cx="801720" cy="694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8" h="1930">
                  <a:moveTo>
                    <a:pt x="36" y="1831"/>
                  </a:moveTo>
                  <a:lnTo>
                    <a:pt x="70" y="1874"/>
                  </a:lnTo>
                  <a:cubicBezTo>
                    <a:pt x="123" y="1938"/>
                    <a:pt x="211" y="1950"/>
                    <a:pt x="276" y="1896"/>
                  </a:cubicBezTo>
                  <a:lnTo>
                    <a:pt x="2172" y="305"/>
                  </a:lnTo>
                  <a:cubicBezTo>
                    <a:pt x="2237" y="251"/>
                    <a:pt x="2248" y="164"/>
                    <a:pt x="2195" y="99"/>
                  </a:cubicBezTo>
                  <a:lnTo>
                    <a:pt x="2161" y="56"/>
                  </a:lnTo>
                  <a:cubicBezTo>
                    <a:pt x="2107" y="-9"/>
                    <a:pt x="2020" y="-20"/>
                    <a:pt x="1955" y="34"/>
                  </a:cubicBezTo>
                  <a:lnTo>
                    <a:pt x="59" y="1625"/>
                  </a:lnTo>
                  <a:cubicBezTo>
                    <a:pt x="-9" y="1679"/>
                    <a:pt x="-20" y="1766"/>
                    <a:pt x="36" y="183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3" name="Freeform: Shape 8"/>
            <p:cNvSpPr/>
            <p:nvPr userDrawn="1"/>
          </p:nvSpPr>
          <p:spPr>
            <a:xfrm>
              <a:off x="6061680" y="2144160"/>
              <a:ext cx="865080" cy="880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4" h="2447">
                  <a:moveTo>
                    <a:pt x="0" y="257"/>
                  </a:moveTo>
                  <a:cubicBezTo>
                    <a:pt x="65" y="692"/>
                    <a:pt x="282" y="1160"/>
                    <a:pt x="632" y="1586"/>
                  </a:cubicBezTo>
                  <a:cubicBezTo>
                    <a:pt x="991" y="2013"/>
                    <a:pt x="1428" y="2317"/>
                    <a:pt x="1851" y="2447"/>
                  </a:cubicBezTo>
                  <a:cubicBezTo>
                    <a:pt x="2373" y="1411"/>
                    <a:pt x="2525" y="455"/>
                    <a:pt x="2308" y="192"/>
                  </a:cubicBezTo>
                  <a:cubicBezTo>
                    <a:pt x="2090" y="-70"/>
                    <a:pt x="1112" y="-78"/>
                    <a:pt x="0" y="257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4" name="Freeform: Shape 9"/>
            <p:cNvSpPr/>
            <p:nvPr userDrawn="1"/>
          </p:nvSpPr>
          <p:spPr>
            <a:xfrm>
              <a:off x="4033439" y="2966039"/>
              <a:ext cx="894600" cy="67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6" h="1885">
                  <a:moveTo>
                    <a:pt x="1506" y="0"/>
                  </a:moveTo>
                  <a:cubicBezTo>
                    <a:pt x="962" y="0"/>
                    <a:pt x="451" y="393"/>
                    <a:pt x="189" y="762"/>
                  </a:cubicBezTo>
                  <a:cubicBezTo>
                    <a:pt x="-6" y="1036"/>
                    <a:pt x="-51" y="1361"/>
                    <a:pt x="59" y="1493"/>
                  </a:cubicBezTo>
                  <a:cubicBezTo>
                    <a:pt x="253" y="1722"/>
                    <a:pt x="527" y="1318"/>
                    <a:pt x="1038" y="1440"/>
                  </a:cubicBezTo>
                  <a:cubicBezTo>
                    <a:pt x="1506" y="1550"/>
                    <a:pt x="1735" y="1885"/>
                    <a:pt x="1735" y="1885"/>
                  </a:cubicBezTo>
                  <a:cubicBezTo>
                    <a:pt x="1834" y="1394"/>
                    <a:pt x="2085" y="807"/>
                    <a:pt x="2486" y="229"/>
                  </a:cubicBezTo>
                  <a:cubicBezTo>
                    <a:pt x="2257" y="122"/>
                    <a:pt x="1921" y="0"/>
                    <a:pt x="1506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5" name="Freeform: Shape 10"/>
            <p:cNvSpPr/>
            <p:nvPr userDrawn="1"/>
          </p:nvSpPr>
          <p:spPr>
            <a:xfrm>
              <a:off x="5096520" y="4013279"/>
              <a:ext cx="664200" cy="81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6" h="2268">
                  <a:moveTo>
                    <a:pt x="0" y="446"/>
                  </a:moveTo>
                  <a:cubicBezTo>
                    <a:pt x="0" y="446"/>
                    <a:pt x="294" y="728"/>
                    <a:pt x="316" y="1208"/>
                  </a:cubicBezTo>
                  <a:cubicBezTo>
                    <a:pt x="339" y="1730"/>
                    <a:pt x="-99" y="1938"/>
                    <a:pt x="88" y="2167"/>
                  </a:cubicBezTo>
                  <a:cubicBezTo>
                    <a:pt x="198" y="2297"/>
                    <a:pt x="522" y="2308"/>
                    <a:pt x="830" y="2167"/>
                  </a:cubicBezTo>
                  <a:cubicBezTo>
                    <a:pt x="1233" y="1972"/>
                    <a:pt x="1713" y="1535"/>
                    <a:pt x="1809" y="1002"/>
                  </a:cubicBezTo>
                  <a:cubicBezTo>
                    <a:pt x="1885" y="587"/>
                    <a:pt x="1832" y="240"/>
                    <a:pt x="1755" y="0"/>
                  </a:cubicBezTo>
                  <a:cubicBezTo>
                    <a:pt x="1123" y="285"/>
                    <a:pt x="502" y="426"/>
                    <a:pt x="0" y="44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4843001" y="2446717"/>
            <a:ext cx="2767680" cy="86627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</a:t>
            </a:r>
            <a:r>
              <a:rPr lang="en-US" sz="320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you</a:t>
            </a:r>
            <a:endParaRPr lang="en-US" sz="32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74" name="Picture 87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954" y="6244046"/>
            <a:ext cx="1854948" cy="3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4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49571 -0.70486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4600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990575" indent="-38099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523962" indent="-304792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240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blipFill dpi="0" rotWithShape="1">
          <a:blip r:embed="rId2">
            <a:lum/>
          </a:blip>
          <a:srcRect/>
          <a:stretch>
            <a:fillRect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roup 272"/>
          <p:cNvGrpSpPr/>
          <p:nvPr userDrawn="1"/>
        </p:nvGrpSpPr>
        <p:grpSpPr>
          <a:xfrm>
            <a:off x="2280322" y="3373139"/>
            <a:ext cx="4029071" cy="3323152"/>
            <a:chOff x="914400" y="1920239"/>
            <a:chExt cx="2915640" cy="2404801"/>
          </a:xfrm>
        </p:grpSpPr>
        <p:sp>
          <p:nvSpPr>
            <p:cNvPr id="274" name="Freeform: Shape 3"/>
            <p:cNvSpPr/>
            <p:nvPr/>
          </p:nvSpPr>
          <p:spPr>
            <a:xfrm>
              <a:off x="1811520" y="3064320"/>
              <a:ext cx="1180080" cy="1027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79" h="2855">
                  <a:moveTo>
                    <a:pt x="0" y="647"/>
                  </a:moveTo>
                  <a:lnTo>
                    <a:pt x="2" y="650"/>
                  </a:lnTo>
                  <a:cubicBezTo>
                    <a:pt x="3" y="702"/>
                    <a:pt x="33" y="1901"/>
                    <a:pt x="98" y="2481"/>
                  </a:cubicBezTo>
                  <a:cubicBezTo>
                    <a:pt x="122" y="2706"/>
                    <a:pt x="135" y="2808"/>
                    <a:pt x="143" y="2855"/>
                  </a:cubicBezTo>
                  <a:lnTo>
                    <a:pt x="3279" y="2855"/>
                  </a:lnTo>
                  <a:lnTo>
                    <a:pt x="3276" y="2838"/>
                  </a:lnTo>
                  <a:lnTo>
                    <a:pt x="3257" y="2720"/>
                  </a:lnTo>
                  <a:cubicBezTo>
                    <a:pt x="3239" y="2569"/>
                    <a:pt x="3225" y="2417"/>
                    <a:pt x="3217" y="2267"/>
                  </a:cubicBezTo>
                  <a:lnTo>
                    <a:pt x="3136" y="644"/>
                  </a:lnTo>
                  <a:cubicBezTo>
                    <a:pt x="3135" y="289"/>
                    <a:pt x="2845" y="0"/>
                    <a:pt x="2490" y="0"/>
                  </a:cubicBezTo>
                  <a:lnTo>
                    <a:pt x="2065" y="0"/>
                  </a:lnTo>
                  <a:lnTo>
                    <a:pt x="2032" y="0"/>
                  </a:lnTo>
                  <a:lnTo>
                    <a:pt x="2006" y="19"/>
                  </a:lnTo>
                  <a:lnTo>
                    <a:pt x="1630" y="291"/>
                  </a:lnTo>
                  <a:lnTo>
                    <a:pt x="1118" y="13"/>
                  </a:lnTo>
                  <a:lnTo>
                    <a:pt x="1095" y="0"/>
                  </a:lnTo>
                  <a:lnTo>
                    <a:pt x="1069" y="0"/>
                  </a:lnTo>
                  <a:lnTo>
                    <a:pt x="650" y="0"/>
                  </a:lnTo>
                  <a:cubicBezTo>
                    <a:pt x="293" y="0"/>
                    <a:pt x="0" y="291"/>
                    <a:pt x="0" y="647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4"/>
            <p:cNvSpPr/>
            <p:nvPr/>
          </p:nvSpPr>
          <p:spPr>
            <a:xfrm>
              <a:off x="1872360" y="1938239"/>
              <a:ext cx="982080" cy="99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9" h="2755">
                  <a:moveTo>
                    <a:pt x="1365" y="2755"/>
                  </a:moveTo>
                  <a:cubicBezTo>
                    <a:pt x="611" y="2753"/>
                    <a:pt x="0" y="2136"/>
                    <a:pt x="0" y="1376"/>
                  </a:cubicBezTo>
                  <a:cubicBezTo>
                    <a:pt x="2" y="617"/>
                    <a:pt x="613" y="0"/>
                    <a:pt x="1365" y="0"/>
                  </a:cubicBezTo>
                  <a:cubicBezTo>
                    <a:pt x="1730" y="0"/>
                    <a:pt x="2072" y="144"/>
                    <a:pt x="2330" y="405"/>
                  </a:cubicBezTo>
                  <a:cubicBezTo>
                    <a:pt x="2587" y="665"/>
                    <a:pt x="2729" y="1011"/>
                    <a:pt x="2729" y="1379"/>
                  </a:cubicBezTo>
                  <a:cubicBezTo>
                    <a:pt x="2729" y="2137"/>
                    <a:pt x="2116" y="2755"/>
                    <a:pt x="1365" y="2755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5"/>
            <p:cNvSpPr/>
            <p:nvPr/>
          </p:nvSpPr>
          <p:spPr>
            <a:xfrm>
              <a:off x="1855079" y="1920239"/>
              <a:ext cx="1016999" cy="1026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6" h="2853">
                  <a:moveTo>
                    <a:pt x="1413" y="98"/>
                  </a:moveTo>
                  <a:cubicBezTo>
                    <a:pt x="2139" y="99"/>
                    <a:pt x="2728" y="694"/>
                    <a:pt x="2730" y="1427"/>
                  </a:cubicBezTo>
                  <a:cubicBezTo>
                    <a:pt x="2728" y="2161"/>
                    <a:pt x="2141" y="2755"/>
                    <a:pt x="1415" y="2755"/>
                  </a:cubicBezTo>
                  <a:cubicBezTo>
                    <a:pt x="1413" y="2755"/>
                    <a:pt x="1413" y="2755"/>
                    <a:pt x="1413" y="2755"/>
                  </a:cubicBezTo>
                  <a:cubicBezTo>
                    <a:pt x="687" y="2755"/>
                    <a:pt x="99" y="2159"/>
                    <a:pt x="99" y="1426"/>
                  </a:cubicBezTo>
                  <a:cubicBezTo>
                    <a:pt x="99" y="692"/>
                    <a:pt x="687" y="98"/>
                    <a:pt x="1413" y="98"/>
                  </a:cubicBezTo>
                  <a:close/>
                  <a:moveTo>
                    <a:pt x="1413" y="0"/>
                  </a:moveTo>
                  <a:cubicBezTo>
                    <a:pt x="1035" y="0"/>
                    <a:pt x="681" y="149"/>
                    <a:pt x="414" y="417"/>
                  </a:cubicBezTo>
                  <a:cubicBezTo>
                    <a:pt x="147" y="687"/>
                    <a:pt x="0" y="1046"/>
                    <a:pt x="0" y="1426"/>
                  </a:cubicBezTo>
                  <a:cubicBezTo>
                    <a:pt x="0" y="2212"/>
                    <a:pt x="633" y="2853"/>
                    <a:pt x="1412" y="2853"/>
                  </a:cubicBezTo>
                  <a:lnTo>
                    <a:pt x="1413" y="2853"/>
                  </a:lnTo>
                  <a:cubicBezTo>
                    <a:pt x="1790" y="2853"/>
                    <a:pt x="2145" y="2705"/>
                    <a:pt x="2412" y="2435"/>
                  </a:cubicBezTo>
                  <a:cubicBezTo>
                    <a:pt x="2679" y="2166"/>
                    <a:pt x="2826" y="1807"/>
                    <a:pt x="2826" y="1427"/>
                  </a:cubicBezTo>
                  <a:cubicBezTo>
                    <a:pt x="2826" y="1047"/>
                    <a:pt x="2680" y="689"/>
                    <a:pt x="2414" y="419"/>
                  </a:cubicBezTo>
                  <a:cubicBezTo>
                    <a:pt x="2147" y="149"/>
                    <a:pt x="1792" y="0"/>
                    <a:pt x="1413" y="0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6"/>
            <p:cNvSpPr/>
            <p:nvPr/>
          </p:nvSpPr>
          <p:spPr>
            <a:xfrm>
              <a:off x="1890360" y="1955880"/>
              <a:ext cx="946080" cy="956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9" h="2657">
                  <a:moveTo>
                    <a:pt x="1394" y="2"/>
                  </a:moveTo>
                  <a:cubicBezTo>
                    <a:pt x="670" y="-41"/>
                    <a:pt x="46" y="517"/>
                    <a:pt x="3" y="1249"/>
                  </a:cubicBezTo>
                  <a:cubicBezTo>
                    <a:pt x="-42" y="1981"/>
                    <a:pt x="512" y="2609"/>
                    <a:pt x="1236" y="2654"/>
                  </a:cubicBezTo>
                  <a:cubicBezTo>
                    <a:pt x="1959" y="2698"/>
                    <a:pt x="2583" y="2139"/>
                    <a:pt x="2626" y="1407"/>
                  </a:cubicBezTo>
                  <a:cubicBezTo>
                    <a:pt x="2668" y="674"/>
                    <a:pt x="2118" y="45"/>
                    <a:pt x="1394" y="2"/>
                  </a:cubicBezTo>
                  <a:close/>
                  <a:moveTo>
                    <a:pt x="1253" y="1246"/>
                  </a:moveTo>
                  <a:cubicBezTo>
                    <a:pt x="1220" y="1156"/>
                    <a:pt x="1267" y="1055"/>
                    <a:pt x="1357" y="1024"/>
                  </a:cubicBezTo>
                  <a:cubicBezTo>
                    <a:pt x="1447" y="993"/>
                    <a:pt x="1545" y="1038"/>
                    <a:pt x="1576" y="1130"/>
                  </a:cubicBezTo>
                  <a:cubicBezTo>
                    <a:pt x="1608" y="1220"/>
                    <a:pt x="1562" y="1320"/>
                    <a:pt x="1472" y="1351"/>
                  </a:cubicBezTo>
                  <a:cubicBezTo>
                    <a:pt x="1385" y="1383"/>
                    <a:pt x="1286" y="1336"/>
                    <a:pt x="1253" y="1246"/>
                  </a:cubicBezTo>
                  <a:close/>
                  <a:moveTo>
                    <a:pt x="1719" y="2093"/>
                  </a:moveTo>
                  <a:cubicBezTo>
                    <a:pt x="1480" y="2079"/>
                    <a:pt x="1292" y="1981"/>
                    <a:pt x="1307" y="1719"/>
                  </a:cubicBezTo>
                  <a:lnTo>
                    <a:pt x="2173" y="1772"/>
                  </a:lnTo>
                  <a:cubicBezTo>
                    <a:pt x="2158" y="2034"/>
                    <a:pt x="1958" y="2107"/>
                    <a:pt x="1719" y="2093"/>
                  </a:cubicBezTo>
                  <a:close/>
                  <a:moveTo>
                    <a:pt x="2277" y="1434"/>
                  </a:moveTo>
                  <a:cubicBezTo>
                    <a:pt x="2189" y="1466"/>
                    <a:pt x="2090" y="1420"/>
                    <a:pt x="2059" y="1328"/>
                  </a:cubicBezTo>
                  <a:cubicBezTo>
                    <a:pt x="2026" y="1238"/>
                    <a:pt x="2073" y="1137"/>
                    <a:pt x="2163" y="1106"/>
                  </a:cubicBezTo>
                  <a:cubicBezTo>
                    <a:pt x="2251" y="1074"/>
                    <a:pt x="2350" y="1120"/>
                    <a:pt x="2381" y="1212"/>
                  </a:cubicBezTo>
                  <a:cubicBezTo>
                    <a:pt x="2414" y="1302"/>
                    <a:pt x="2367" y="1401"/>
                    <a:pt x="2277" y="1434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7"/>
            <p:cNvSpPr/>
            <p:nvPr/>
          </p:nvSpPr>
          <p:spPr>
            <a:xfrm>
              <a:off x="1848960" y="3101400"/>
              <a:ext cx="1105200" cy="98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1" h="2750">
                  <a:moveTo>
                    <a:pt x="2932" y="546"/>
                  </a:moveTo>
                  <a:lnTo>
                    <a:pt x="3012" y="2170"/>
                  </a:lnTo>
                  <a:cubicBezTo>
                    <a:pt x="3020" y="2325"/>
                    <a:pt x="3032" y="2479"/>
                    <a:pt x="3053" y="2632"/>
                  </a:cubicBezTo>
                  <a:lnTo>
                    <a:pt x="3071" y="2750"/>
                  </a:lnTo>
                  <a:lnTo>
                    <a:pt x="141" y="2750"/>
                  </a:lnTo>
                  <a:cubicBezTo>
                    <a:pt x="141" y="2750"/>
                    <a:pt x="136" y="2744"/>
                    <a:pt x="95" y="2365"/>
                  </a:cubicBezTo>
                  <a:cubicBezTo>
                    <a:pt x="29" y="1784"/>
                    <a:pt x="0" y="544"/>
                    <a:pt x="0" y="544"/>
                  </a:cubicBezTo>
                  <a:cubicBezTo>
                    <a:pt x="0" y="243"/>
                    <a:pt x="243" y="0"/>
                    <a:pt x="544" y="0"/>
                  </a:cubicBezTo>
                  <a:lnTo>
                    <a:pt x="963" y="0"/>
                  </a:lnTo>
                  <a:lnTo>
                    <a:pt x="1532" y="309"/>
                  </a:lnTo>
                  <a:lnTo>
                    <a:pt x="1961" y="0"/>
                  </a:lnTo>
                  <a:lnTo>
                    <a:pt x="2386" y="0"/>
                  </a:lnTo>
                  <a:cubicBezTo>
                    <a:pt x="2687" y="0"/>
                    <a:pt x="2930" y="243"/>
                    <a:pt x="2932" y="546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8"/>
            <p:cNvSpPr/>
            <p:nvPr/>
          </p:nvSpPr>
          <p:spPr>
            <a:xfrm>
              <a:off x="3222360" y="3799440"/>
              <a:ext cx="588960" cy="507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1410">
                  <a:moveTo>
                    <a:pt x="755" y="1355"/>
                  </a:moveTo>
                  <a:cubicBezTo>
                    <a:pt x="755" y="1355"/>
                    <a:pt x="532" y="1259"/>
                    <a:pt x="383" y="1196"/>
                  </a:cubicBezTo>
                  <a:cubicBezTo>
                    <a:pt x="223" y="1127"/>
                    <a:pt x="102" y="1006"/>
                    <a:pt x="42" y="853"/>
                  </a:cubicBezTo>
                  <a:cubicBezTo>
                    <a:pt x="-19" y="704"/>
                    <a:pt x="-13" y="535"/>
                    <a:pt x="56" y="378"/>
                  </a:cubicBezTo>
                  <a:cubicBezTo>
                    <a:pt x="158" y="146"/>
                    <a:pt x="374" y="0"/>
                    <a:pt x="620" y="0"/>
                  </a:cubicBezTo>
                  <a:cubicBezTo>
                    <a:pt x="709" y="0"/>
                    <a:pt x="797" y="18"/>
                    <a:pt x="881" y="54"/>
                  </a:cubicBezTo>
                  <a:lnTo>
                    <a:pt x="1255" y="214"/>
                  </a:lnTo>
                  <a:cubicBezTo>
                    <a:pt x="1414" y="282"/>
                    <a:pt x="1535" y="403"/>
                    <a:pt x="1596" y="557"/>
                  </a:cubicBezTo>
                  <a:cubicBezTo>
                    <a:pt x="1655" y="706"/>
                    <a:pt x="1650" y="875"/>
                    <a:pt x="1582" y="1031"/>
                  </a:cubicBezTo>
                  <a:cubicBezTo>
                    <a:pt x="1480" y="1264"/>
                    <a:pt x="1264" y="1410"/>
                    <a:pt x="1017" y="1410"/>
                  </a:cubicBezTo>
                  <a:cubicBezTo>
                    <a:pt x="929" y="1410"/>
                    <a:pt x="841" y="1391"/>
                    <a:pt x="755" y="1355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9"/>
            <p:cNvSpPr/>
            <p:nvPr/>
          </p:nvSpPr>
          <p:spPr>
            <a:xfrm>
              <a:off x="3205440" y="3781080"/>
              <a:ext cx="62460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6" h="1512">
                  <a:moveTo>
                    <a:pt x="669" y="100"/>
                  </a:moveTo>
                  <a:cubicBezTo>
                    <a:pt x="750" y="100"/>
                    <a:pt x="830" y="117"/>
                    <a:pt x="908" y="150"/>
                  </a:cubicBezTo>
                  <a:cubicBezTo>
                    <a:pt x="908" y="150"/>
                    <a:pt x="1133" y="246"/>
                    <a:pt x="1282" y="310"/>
                  </a:cubicBezTo>
                  <a:cubicBezTo>
                    <a:pt x="1569" y="432"/>
                    <a:pt x="1717" y="749"/>
                    <a:pt x="1581" y="1061"/>
                  </a:cubicBezTo>
                  <a:cubicBezTo>
                    <a:pt x="1482" y="1289"/>
                    <a:pt x="1278" y="1410"/>
                    <a:pt x="1063" y="1410"/>
                  </a:cubicBezTo>
                  <a:cubicBezTo>
                    <a:pt x="984" y="1410"/>
                    <a:pt x="902" y="1394"/>
                    <a:pt x="822" y="1360"/>
                  </a:cubicBezTo>
                  <a:cubicBezTo>
                    <a:pt x="822" y="1360"/>
                    <a:pt x="600" y="1264"/>
                    <a:pt x="451" y="1200"/>
                  </a:cubicBezTo>
                  <a:cubicBezTo>
                    <a:pt x="164" y="1078"/>
                    <a:pt x="15" y="763"/>
                    <a:pt x="152" y="449"/>
                  </a:cubicBezTo>
                  <a:cubicBezTo>
                    <a:pt x="253" y="221"/>
                    <a:pt x="454" y="100"/>
                    <a:pt x="669" y="100"/>
                  </a:cubicBezTo>
                  <a:close/>
                  <a:moveTo>
                    <a:pt x="669" y="0"/>
                  </a:moveTo>
                  <a:cubicBezTo>
                    <a:pt x="403" y="0"/>
                    <a:pt x="169" y="156"/>
                    <a:pt x="60" y="409"/>
                  </a:cubicBezTo>
                  <a:cubicBezTo>
                    <a:pt x="-14" y="578"/>
                    <a:pt x="-19" y="760"/>
                    <a:pt x="45" y="923"/>
                  </a:cubicBezTo>
                  <a:cubicBezTo>
                    <a:pt x="110" y="1088"/>
                    <a:pt x="240" y="1220"/>
                    <a:pt x="412" y="1293"/>
                  </a:cubicBezTo>
                  <a:cubicBezTo>
                    <a:pt x="561" y="1357"/>
                    <a:pt x="784" y="1453"/>
                    <a:pt x="784" y="1453"/>
                  </a:cubicBezTo>
                  <a:cubicBezTo>
                    <a:pt x="875" y="1492"/>
                    <a:pt x="968" y="1512"/>
                    <a:pt x="1064" y="1512"/>
                  </a:cubicBezTo>
                  <a:cubicBezTo>
                    <a:pt x="1331" y="1512"/>
                    <a:pt x="1565" y="1355"/>
                    <a:pt x="1676" y="1102"/>
                  </a:cubicBezTo>
                  <a:cubicBezTo>
                    <a:pt x="1750" y="933"/>
                    <a:pt x="1755" y="752"/>
                    <a:pt x="1691" y="589"/>
                  </a:cubicBezTo>
                  <a:cubicBezTo>
                    <a:pt x="1626" y="423"/>
                    <a:pt x="1496" y="291"/>
                    <a:pt x="1323" y="218"/>
                  </a:cubicBezTo>
                  <a:lnTo>
                    <a:pt x="950" y="59"/>
                  </a:lnTo>
                  <a:cubicBezTo>
                    <a:pt x="858" y="20"/>
                    <a:pt x="765" y="0"/>
                    <a:pt x="669" y="0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0"/>
            <p:cNvSpPr/>
            <p:nvPr/>
          </p:nvSpPr>
          <p:spPr>
            <a:xfrm>
              <a:off x="933480" y="3815640"/>
              <a:ext cx="603720" cy="47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78" h="1317">
                  <a:moveTo>
                    <a:pt x="6" y="757"/>
                  </a:moveTo>
                  <a:cubicBezTo>
                    <a:pt x="-18" y="581"/>
                    <a:pt x="26" y="415"/>
                    <a:pt x="127" y="287"/>
                  </a:cubicBezTo>
                  <a:cubicBezTo>
                    <a:pt x="228" y="156"/>
                    <a:pt x="380" y="73"/>
                    <a:pt x="555" y="53"/>
                  </a:cubicBezTo>
                  <a:lnTo>
                    <a:pt x="963" y="4"/>
                  </a:lnTo>
                  <a:cubicBezTo>
                    <a:pt x="989" y="1"/>
                    <a:pt x="1016" y="0"/>
                    <a:pt x="1042" y="0"/>
                  </a:cubicBezTo>
                  <a:cubicBezTo>
                    <a:pt x="1371" y="0"/>
                    <a:pt x="1630" y="231"/>
                    <a:pt x="1672" y="560"/>
                  </a:cubicBezTo>
                  <a:cubicBezTo>
                    <a:pt x="1693" y="735"/>
                    <a:pt x="1651" y="901"/>
                    <a:pt x="1551" y="1030"/>
                  </a:cubicBezTo>
                  <a:cubicBezTo>
                    <a:pt x="1448" y="1160"/>
                    <a:pt x="1296" y="1244"/>
                    <a:pt x="1121" y="1264"/>
                  </a:cubicBezTo>
                  <a:lnTo>
                    <a:pt x="713" y="1312"/>
                  </a:lnTo>
                  <a:cubicBezTo>
                    <a:pt x="687" y="1315"/>
                    <a:pt x="660" y="1317"/>
                    <a:pt x="634" y="1317"/>
                  </a:cubicBezTo>
                  <a:cubicBezTo>
                    <a:pt x="305" y="1317"/>
                    <a:pt x="44" y="1087"/>
                    <a:pt x="6" y="757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1"/>
            <p:cNvSpPr/>
            <p:nvPr/>
          </p:nvSpPr>
          <p:spPr>
            <a:xfrm>
              <a:off x="914400" y="3797640"/>
              <a:ext cx="640800" cy="509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1" h="1416">
                  <a:moveTo>
                    <a:pt x="1093" y="103"/>
                  </a:moveTo>
                  <a:cubicBezTo>
                    <a:pt x="1380" y="103"/>
                    <a:pt x="1633" y="299"/>
                    <a:pt x="1672" y="617"/>
                  </a:cubicBezTo>
                  <a:cubicBezTo>
                    <a:pt x="1717" y="962"/>
                    <a:pt x="1486" y="1227"/>
                    <a:pt x="1166" y="1264"/>
                  </a:cubicBezTo>
                  <a:cubicBezTo>
                    <a:pt x="1166" y="1264"/>
                    <a:pt x="921" y="1294"/>
                    <a:pt x="758" y="1312"/>
                  </a:cubicBezTo>
                  <a:cubicBezTo>
                    <a:pt x="733" y="1316"/>
                    <a:pt x="710" y="1317"/>
                    <a:pt x="685" y="1317"/>
                  </a:cubicBezTo>
                  <a:cubicBezTo>
                    <a:pt x="400" y="1317"/>
                    <a:pt x="146" y="1120"/>
                    <a:pt x="105" y="802"/>
                  </a:cubicBezTo>
                  <a:cubicBezTo>
                    <a:pt x="60" y="458"/>
                    <a:pt x="291" y="192"/>
                    <a:pt x="611" y="155"/>
                  </a:cubicBezTo>
                  <a:cubicBezTo>
                    <a:pt x="611" y="155"/>
                    <a:pt x="856" y="126"/>
                    <a:pt x="1019" y="107"/>
                  </a:cubicBezTo>
                  <a:cubicBezTo>
                    <a:pt x="1044" y="104"/>
                    <a:pt x="1069" y="103"/>
                    <a:pt x="1093" y="103"/>
                  </a:cubicBezTo>
                  <a:close/>
                  <a:moveTo>
                    <a:pt x="1093" y="0"/>
                  </a:moveTo>
                  <a:cubicBezTo>
                    <a:pt x="1065" y="0"/>
                    <a:pt x="1036" y="2"/>
                    <a:pt x="1008" y="5"/>
                  </a:cubicBezTo>
                  <a:lnTo>
                    <a:pt x="600" y="53"/>
                  </a:lnTo>
                  <a:cubicBezTo>
                    <a:pt x="412" y="75"/>
                    <a:pt x="248" y="165"/>
                    <a:pt x="138" y="306"/>
                  </a:cubicBezTo>
                  <a:cubicBezTo>
                    <a:pt x="29" y="445"/>
                    <a:pt x="-19" y="625"/>
                    <a:pt x="6" y="813"/>
                  </a:cubicBezTo>
                  <a:cubicBezTo>
                    <a:pt x="28" y="990"/>
                    <a:pt x="108" y="1143"/>
                    <a:pt x="239" y="1253"/>
                  </a:cubicBezTo>
                  <a:cubicBezTo>
                    <a:pt x="361" y="1359"/>
                    <a:pt x="521" y="1416"/>
                    <a:pt x="687" y="1416"/>
                  </a:cubicBezTo>
                  <a:cubicBezTo>
                    <a:pt x="715" y="1416"/>
                    <a:pt x="744" y="1415"/>
                    <a:pt x="772" y="1412"/>
                  </a:cubicBezTo>
                  <a:cubicBezTo>
                    <a:pt x="935" y="1393"/>
                    <a:pt x="1180" y="1364"/>
                    <a:pt x="1180" y="1364"/>
                  </a:cubicBezTo>
                  <a:cubicBezTo>
                    <a:pt x="1368" y="1342"/>
                    <a:pt x="1532" y="1252"/>
                    <a:pt x="1642" y="1111"/>
                  </a:cubicBezTo>
                  <a:cubicBezTo>
                    <a:pt x="1751" y="971"/>
                    <a:pt x="1799" y="791"/>
                    <a:pt x="1774" y="604"/>
                  </a:cubicBezTo>
                  <a:cubicBezTo>
                    <a:pt x="1751" y="427"/>
                    <a:pt x="1672" y="273"/>
                    <a:pt x="1542" y="163"/>
                  </a:cubicBezTo>
                  <a:cubicBezTo>
                    <a:pt x="1419" y="58"/>
                    <a:pt x="1259" y="0"/>
                    <a:pt x="1093" y="0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8535889" y="3405761"/>
            <a:ext cx="2728957" cy="3327299"/>
            <a:chOff x="6494040" y="3726720"/>
            <a:chExt cx="2063880" cy="2516400"/>
          </a:xfrm>
        </p:grpSpPr>
        <p:sp>
          <p:nvSpPr>
            <p:cNvPr id="23" name="Freeform: Shape 12"/>
            <p:cNvSpPr/>
            <p:nvPr/>
          </p:nvSpPr>
          <p:spPr>
            <a:xfrm>
              <a:off x="6998760" y="6112440"/>
              <a:ext cx="10717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78" h="364">
                  <a:moveTo>
                    <a:pt x="0" y="135"/>
                  </a:moveTo>
                  <a:cubicBezTo>
                    <a:pt x="0" y="262"/>
                    <a:pt x="664" y="364"/>
                    <a:pt x="1487" y="364"/>
                  </a:cubicBezTo>
                  <a:cubicBezTo>
                    <a:pt x="2309" y="364"/>
                    <a:pt x="2978" y="262"/>
                    <a:pt x="2978" y="135"/>
                  </a:cubicBezTo>
                  <a:lnTo>
                    <a:pt x="29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3"/>
            <p:cNvSpPr/>
            <p:nvPr/>
          </p:nvSpPr>
          <p:spPr>
            <a:xfrm>
              <a:off x="7004160" y="6035759"/>
              <a:ext cx="1060920" cy="15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8" h="428">
                  <a:moveTo>
                    <a:pt x="0" y="214"/>
                  </a:moveTo>
                  <a:cubicBezTo>
                    <a:pt x="0" y="174"/>
                    <a:pt x="112" y="115"/>
                    <a:pt x="424" y="67"/>
                  </a:cubicBezTo>
                  <a:cubicBezTo>
                    <a:pt x="705" y="23"/>
                    <a:pt x="1077" y="0"/>
                    <a:pt x="1474" y="0"/>
                  </a:cubicBezTo>
                  <a:cubicBezTo>
                    <a:pt x="2343" y="0"/>
                    <a:pt x="2948" y="113"/>
                    <a:pt x="2948" y="214"/>
                  </a:cubicBezTo>
                  <a:cubicBezTo>
                    <a:pt x="2948" y="255"/>
                    <a:pt x="2836" y="313"/>
                    <a:pt x="2524" y="362"/>
                  </a:cubicBezTo>
                  <a:cubicBezTo>
                    <a:pt x="2243" y="405"/>
                    <a:pt x="1871" y="428"/>
                    <a:pt x="1474" y="428"/>
                  </a:cubicBezTo>
                  <a:cubicBezTo>
                    <a:pt x="605" y="428"/>
                    <a:pt x="0" y="315"/>
                    <a:pt x="0" y="214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14"/>
            <p:cNvSpPr/>
            <p:nvPr/>
          </p:nvSpPr>
          <p:spPr>
            <a:xfrm>
              <a:off x="6998760" y="6030360"/>
              <a:ext cx="1071720" cy="16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78" h="459">
                  <a:moveTo>
                    <a:pt x="1489" y="31"/>
                  </a:moveTo>
                  <a:cubicBezTo>
                    <a:pt x="1886" y="31"/>
                    <a:pt x="2258" y="54"/>
                    <a:pt x="2538" y="97"/>
                  </a:cubicBezTo>
                  <a:cubicBezTo>
                    <a:pt x="2936" y="159"/>
                    <a:pt x="2947" y="229"/>
                    <a:pt x="2947" y="229"/>
                  </a:cubicBezTo>
                  <a:cubicBezTo>
                    <a:pt x="2947" y="229"/>
                    <a:pt x="2936" y="299"/>
                    <a:pt x="2538" y="361"/>
                  </a:cubicBezTo>
                  <a:cubicBezTo>
                    <a:pt x="2257" y="404"/>
                    <a:pt x="1886" y="428"/>
                    <a:pt x="1489" y="428"/>
                  </a:cubicBezTo>
                  <a:cubicBezTo>
                    <a:pt x="1092" y="428"/>
                    <a:pt x="720" y="404"/>
                    <a:pt x="440" y="361"/>
                  </a:cubicBezTo>
                  <a:cubicBezTo>
                    <a:pt x="42" y="299"/>
                    <a:pt x="31" y="229"/>
                    <a:pt x="31" y="229"/>
                  </a:cubicBezTo>
                  <a:cubicBezTo>
                    <a:pt x="31" y="229"/>
                    <a:pt x="42" y="159"/>
                    <a:pt x="440" y="97"/>
                  </a:cubicBezTo>
                  <a:cubicBezTo>
                    <a:pt x="721" y="54"/>
                    <a:pt x="1093" y="31"/>
                    <a:pt x="1489" y="31"/>
                  </a:cubicBezTo>
                  <a:close/>
                  <a:moveTo>
                    <a:pt x="1489" y="0"/>
                  </a:moveTo>
                  <a:cubicBezTo>
                    <a:pt x="667" y="0"/>
                    <a:pt x="0" y="102"/>
                    <a:pt x="0" y="229"/>
                  </a:cubicBezTo>
                  <a:cubicBezTo>
                    <a:pt x="0" y="356"/>
                    <a:pt x="667" y="459"/>
                    <a:pt x="1489" y="459"/>
                  </a:cubicBezTo>
                  <a:cubicBezTo>
                    <a:pt x="2311" y="459"/>
                    <a:pt x="2978" y="356"/>
                    <a:pt x="2978" y="229"/>
                  </a:cubicBezTo>
                  <a:cubicBezTo>
                    <a:pt x="2978" y="102"/>
                    <a:pt x="2311" y="0"/>
                    <a:pt x="1489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15"/>
            <p:cNvSpPr/>
            <p:nvPr/>
          </p:nvSpPr>
          <p:spPr>
            <a:xfrm>
              <a:off x="7015319" y="6060960"/>
              <a:ext cx="1041119" cy="117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93" h="326">
                  <a:moveTo>
                    <a:pt x="0" y="119"/>
                  </a:moveTo>
                  <a:cubicBezTo>
                    <a:pt x="0" y="233"/>
                    <a:pt x="647" y="326"/>
                    <a:pt x="1446" y="326"/>
                  </a:cubicBezTo>
                  <a:cubicBezTo>
                    <a:pt x="2245" y="326"/>
                    <a:pt x="2893" y="233"/>
                    <a:pt x="2893" y="119"/>
                  </a:cubicBezTo>
                  <a:lnTo>
                    <a:pt x="2788" y="0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16"/>
            <p:cNvSpPr/>
            <p:nvPr/>
          </p:nvSpPr>
          <p:spPr>
            <a:xfrm>
              <a:off x="7058880" y="5994000"/>
              <a:ext cx="954719" cy="13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3" h="378">
                  <a:moveTo>
                    <a:pt x="359" y="318"/>
                  </a:moveTo>
                  <a:cubicBezTo>
                    <a:pt x="95" y="277"/>
                    <a:pt x="0" y="225"/>
                    <a:pt x="0" y="189"/>
                  </a:cubicBezTo>
                  <a:cubicBezTo>
                    <a:pt x="0" y="155"/>
                    <a:pt x="95" y="102"/>
                    <a:pt x="359" y="60"/>
                  </a:cubicBezTo>
                  <a:cubicBezTo>
                    <a:pt x="604" y="22"/>
                    <a:pt x="947" y="0"/>
                    <a:pt x="1327" y="0"/>
                  </a:cubicBezTo>
                  <a:cubicBezTo>
                    <a:pt x="1707" y="0"/>
                    <a:pt x="2049" y="22"/>
                    <a:pt x="2295" y="60"/>
                  </a:cubicBezTo>
                  <a:cubicBezTo>
                    <a:pt x="2558" y="101"/>
                    <a:pt x="2653" y="153"/>
                    <a:pt x="2653" y="189"/>
                  </a:cubicBezTo>
                  <a:cubicBezTo>
                    <a:pt x="2653" y="223"/>
                    <a:pt x="2558" y="276"/>
                    <a:pt x="2295" y="318"/>
                  </a:cubicBezTo>
                  <a:cubicBezTo>
                    <a:pt x="2049" y="357"/>
                    <a:pt x="1705" y="378"/>
                    <a:pt x="1327" y="378"/>
                  </a:cubicBezTo>
                  <a:cubicBezTo>
                    <a:pt x="947" y="378"/>
                    <a:pt x="604" y="358"/>
                    <a:pt x="359" y="318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17"/>
            <p:cNvSpPr/>
            <p:nvPr/>
          </p:nvSpPr>
          <p:spPr>
            <a:xfrm>
              <a:off x="7053480" y="5988240"/>
              <a:ext cx="965520" cy="14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83" h="410">
                  <a:moveTo>
                    <a:pt x="1342" y="31"/>
                  </a:moveTo>
                  <a:cubicBezTo>
                    <a:pt x="1719" y="31"/>
                    <a:pt x="2061" y="53"/>
                    <a:pt x="2306" y="90"/>
                  </a:cubicBezTo>
                  <a:cubicBezTo>
                    <a:pt x="2642" y="143"/>
                    <a:pt x="2651" y="203"/>
                    <a:pt x="2651" y="205"/>
                  </a:cubicBezTo>
                  <a:cubicBezTo>
                    <a:pt x="2651" y="207"/>
                    <a:pt x="2642" y="267"/>
                    <a:pt x="2306" y="320"/>
                  </a:cubicBezTo>
                  <a:cubicBezTo>
                    <a:pt x="2063" y="357"/>
                    <a:pt x="1720" y="379"/>
                    <a:pt x="1342" y="379"/>
                  </a:cubicBezTo>
                  <a:cubicBezTo>
                    <a:pt x="963" y="379"/>
                    <a:pt x="620" y="359"/>
                    <a:pt x="377" y="320"/>
                  </a:cubicBezTo>
                  <a:cubicBezTo>
                    <a:pt x="42" y="267"/>
                    <a:pt x="32" y="207"/>
                    <a:pt x="32" y="205"/>
                  </a:cubicBezTo>
                  <a:cubicBezTo>
                    <a:pt x="32" y="203"/>
                    <a:pt x="42" y="143"/>
                    <a:pt x="377" y="90"/>
                  </a:cubicBezTo>
                  <a:cubicBezTo>
                    <a:pt x="620" y="53"/>
                    <a:pt x="963" y="31"/>
                    <a:pt x="1342" y="31"/>
                  </a:cubicBezTo>
                  <a:close/>
                  <a:moveTo>
                    <a:pt x="1342" y="0"/>
                  </a:moveTo>
                  <a:cubicBezTo>
                    <a:pt x="543" y="0"/>
                    <a:pt x="0" y="92"/>
                    <a:pt x="0" y="205"/>
                  </a:cubicBezTo>
                  <a:cubicBezTo>
                    <a:pt x="0" y="318"/>
                    <a:pt x="543" y="410"/>
                    <a:pt x="1342" y="410"/>
                  </a:cubicBezTo>
                  <a:cubicBezTo>
                    <a:pt x="2140" y="410"/>
                    <a:pt x="2683" y="318"/>
                    <a:pt x="2683" y="205"/>
                  </a:cubicBezTo>
                  <a:cubicBezTo>
                    <a:pt x="2683" y="92"/>
                    <a:pt x="2140" y="0"/>
                    <a:pt x="1342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0"/>
            <p:cNvSpPr/>
            <p:nvPr/>
          </p:nvSpPr>
          <p:spPr>
            <a:xfrm>
              <a:off x="6495480" y="3726720"/>
              <a:ext cx="2062440" cy="206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30" h="5730">
                  <a:moveTo>
                    <a:pt x="5730" y="2865"/>
                  </a:moveTo>
                  <a:cubicBezTo>
                    <a:pt x="5730" y="3393"/>
                    <a:pt x="5609" y="3841"/>
                    <a:pt x="5346" y="4298"/>
                  </a:cubicBezTo>
                  <a:cubicBezTo>
                    <a:pt x="5082" y="4754"/>
                    <a:pt x="4755" y="5082"/>
                    <a:pt x="4298" y="5346"/>
                  </a:cubicBezTo>
                  <a:cubicBezTo>
                    <a:pt x="3841" y="5609"/>
                    <a:pt x="3392" y="5730"/>
                    <a:pt x="2865" y="5730"/>
                  </a:cubicBezTo>
                  <a:cubicBezTo>
                    <a:pt x="2337" y="5730"/>
                    <a:pt x="1890" y="5609"/>
                    <a:pt x="1433" y="5346"/>
                  </a:cubicBezTo>
                  <a:cubicBezTo>
                    <a:pt x="976" y="5082"/>
                    <a:pt x="648" y="4754"/>
                    <a:pt x="384" y="4298"/>
                  </a:cubicBezTo>
                  <a:cubicBezTo>
                    <a:pt x="120" y="3841"/>
                    <a:pt x="0" y="3392"/>
                    <a:pt x="0" y="2865"/>
                  </a:cubicBezTo>
                  <a:cubicBezTo>
                    <a:pt x="0" y="2337"/>
                    <a:pt x="120" y="1889"/>
                    <a:pt x="384" y="1433"/>
                  </a:cubicBezTo>
                  <a:cubicBezTo>
                    <a:pt x="648" y="976"/>
                    <a:pt x="976" y="648"/>
                    <a:pt x="1433" y="384"/>
                  </a:cubicBezTo>
                  <a:cubicBezTo>
                    <a:pt x="1890" y="120"/>
                    <a:pt x="2338" y="0"/>
                    <a:pt x="2865" y="0"/>
                  </a:cubicBezTo>
                  <a:cubicBezTo>
                    <a:pt x="3393" y="0"/>
                    <a:pt x="3841" y="120"/>
                    <a:pt x="4298" y="384"/>
                  </a:cubicBezTo>
                  <a:cubicBezTo>
                    <a:pt x="4755" y="648"/>
                    <a:pt x="5082" y="976"/>
                    <a:pt x="5346" y="1433"/>
                  </a:cubicBezTo>
                  <a:cubicBezTo>
                    <a:pt x="5609" y="1889"/>
                    <a:pt x="5730" y="2338"/>
                    <a:pt x="5730" y="2865"/>
                  </a:cubicBezTo>
                  <a:close/>
                </a:path>
              </a:pathLst>
            </a:custGeom>
            <a:noFill/>
            <a:ln w="118800" cap="flat">
              <a:solidFill>
                <a:srgbClr val="2AB6F4"/>
              </a:solidFill>
              <a:prstDash val="solid"/>
              <a:miter/>
            </a:ln>
          </p:spPr>
          <p:txBody>
            <a:bodyPr vert="horz" wrap="none" lIns="59400" tIns="59400" rIns="59400" bIns="594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1"/>
            <p:cNvSpPr/>
            <p:nvPr/>
          </p:nvSpPr>
          <p:spPr>
            <a:xfrm>
              <a:off x="6495480" y="3726720"/>
              <a:ext cx="2062440" cy="206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30" h="5730">
                  <a:moveTo>
                    <a:pt x="5730" y="2865"/>
                  </a:moveTo>
                  <a:cubicBezTo>
                    <a:pt x="5730" y="3393"/>
                    <a:pt x="5609" y="3841"/>
                    <a:pt x="5346" y="4298"/>
                  </a:cubicBezTo>
                  <a:cubicBezTo>
                    <a:pt x="5082" y="4754"/>
                    <a:pt x="4755" y="5082"/>
                    <a:pt x="4298" y="5346"/>
                  </a:cubicBezTo>
                  <a:cubicBezTo>
                    <a:pt x="3841" y="5609"/>
                    <a:pt x="3392" y="5730"/>
                    <a:pt x="2865" y="5730"/>
                  </a:cubicBezTo>
                  <a:cubicBezTo>
                    <a:pt x="2337" y="5730"/>
                    <a:pt x="1890" y="5609"/>
                    <a:pt x="1433" y="5346"/>
                  </a:cubicBezTo>
                  <a:cubicBezTo>
                    <a:pt x="976" y="5082"/>
                    <a:pt x="648" y="4754"/>
                    <a:pt x="384" y="4298"/>
                  </a:cubicBezTo>
                  <a:cubicBezTo>
                    <a:pt x="120" y="3841"/>
                    <a:pt x="0" y="3392"/>
                    <a:pt x="0" y="2865"/>
                  </a:cubicBezTo>
                  <a:cubicBezTo>
                    <a:pt x="0" y="2337"/>
                    <a:pt x="120" y="1889"/>
                    <a:pt x="384" y="1433"/>
                  </a:cubicBezTo>
                  <a:cubicBezTo>
                    <a:pt x="648" y="976"/>
                    <a:pt x="976" y="648"/>
                    <a:pt x="1433" y="384"/>
                  </a:cubicBezTo>
                  <a:cubicBezTo>
                    <a:pt x="1890" y="120"/>
                    <a:pt x="2338" y="0"/>
                    <a:pt x="2865" y="0"/>
                  </a:cubicBezTo>
                  <a:cubicBezTo>
                    <a:pt x="3393" y="0"/>
                    <a:pt x="3841" y="120"/>
                    <a:pt x="4298" y="384"/>
                  </a:cubicBezTo>
                  <a:cubicBezTo>
                    <a:pt x="4755" y="648"/>
                    <a:pt x="5082" y="976"/>
                    <a:pt x="5346" y="1433"/>
                  </a:cubicBezTo>
                  <a:cubicBezTo>
                    <a:pt x="5609" y="1889"/>
                    <a:pt x="5730" y="2338"/>
                    <a:pt x="5730" y="2865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2"/>
            <p:cNvSpPr/>
            <p:nvPr/>
          </p:nvSpPr>
          <p:spPr>
            <a:xfrm>
              <a:off x="8478000" y="4364640"/>
              <a:ext cx="16920" cy="4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127">
                  <a:moveTo>
                    <a:pt x="0" y="9"/>
                  </a:moveTo>
                  <a:lnTo>
                    <a:pt x="6" y="0"/>
                  </a:lnTo>
                  <a:cubicBezTo>
                    <a:pt x="20" y="35"/>
                    <a:pt x="36" y="71"/>
                    <a:pt x="48" y="107"/>
                  </a:cubicBezTo>
                  <a:lnTo>
                    <a:pt x="40" y="122"/>
                  </a:lnTo>
                  <a:lnTo>
                    <a:pt x="37" y="12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3"/>
            <p:cNvSpPr/>
            <p:nvPr/>
          </p:nvSpPr>
          <p:spPr>
            <a:xfrm>
              <a:off x="7105320" y="5627520"/>
              <a:ext cx="23868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4" h="385">
                  <a:moveTo>
                    <a:pt x="604" y="338"/>
                  </a:moveTo>
                  <a:lnTo>
                    <a:pt x="576" y="385"/>
                  </a:lnTo>
                  <a:cubicBezTo>
                    <a:pt x="379" y="343"/>
                    <a:pt x="188" y="281"/>
                    <a:pt x="8" y="200"/>
                  </a:cubicBezTo>
                  <a:lnTo>
                    <a:pt x="0" y="174"/>
                  </a:lnTo>
                  <a:lnTo>
                    <a:pt x="45" y="126"/>
                  </a:lnTo>
                  <a:lnTo>
                    <a:pt x="40" y="59"/>
                  </a:lnTo>
                  <a:lnTo>
                    <a:pt x="75" y="0"/>
                  </a:lnTo>
                  <a:lnTo>
                    <a:pt x="154" y="25"/>
                  </a:lnTo>
                  <a:lnTo>
                    <a:pt x="236" y="22"/>
                  </a:lnTo>
                  <a:lnTo>
                    <a:pt x="256" y="36"/>
                  </a:lnTo>
                  <a:lnTo>
                    <a:pt x="256" y="37"/>
                  </a:lnTo>
                  <a:lnTo>
                    <a:pt x="323" y="107"/>
                  </a:lnTo>
                  <a:lnTo>
                    <a:pt x="472" y="174"/>
                  </a:lnTo>
                  <a:lnTo>
                    <a:pt x="484" y="205"/>
                  </a:lnTo>
                  <a:lnTo>
                    <a:pt x="470" y="236"/>
                  </a:lnTo>
                  <a:lnTo>
                    <a:pt x="470" y="238"/>
                  </a:lnTo>
                  <a:lnTo>
                    <a:pt x="461" y="284"/>
                  </a:lnTo>
                  <a:lnTo>
                    <a:pt x="585" y="304"/>
                  </a:lnTo>
                  <a:lnTo>
                    <a:pt x="621" y="259"/>
                  </a:lnTo>
                  <a:lnTo>
                    <a:pt x="619" y="200"/>
                  </a:lnTo>
                  <a:lnTo>
                    <a:pt x="625" y="205"/>
                  </a:lnTo>
                  <a:lnTo>
                    <a:pt x="638" y="205"/>
                  </a:lnTo>
                  <a:lnTo>
                    <a:pt x="650" y="205"/>
                  </a:lnTo>
                  <a:lnTo>
                    <a:pt x="664" y="287"/>
                  </a:lnTo>
                  <a:lnTo>
                    <a:pt x="630" y="31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24"/>
            <p:cNvSpPr/>
            <p:nvPr/>
          </p:nvSpPr>
          <p:spPr>
            <a:xfrm>
              <a:off x="8328960" y="4228200"/>
              <a:ext cx="96840" cy="4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35">
                  <a:moveTo>
                    <a:pt x="215" y="0"/>
                  </a:moveTo>
                  <a:lnTo>
                    <a:pt x="232" y="5"/>
                  </a:lnTo>
                  <a:cubicBezTo>
                    <a:pt x="245" y="25"/>
                    <a:pt x="257" y="47"/>
                    <a:pt x="270" y="68"/>
                  </a:cubicBezTo>
                  <a:lnTo>
                    <a:pt x="268" y="70"/>
                  </a:lnTo>
                  <a:lnTo>
                    <a:pt x="259" y="116"/>
                  </a:lnTo>
                  <a:lnTo>
                    <a:pt x="256" y="124"/>
                  </a:lnTo>
                  <a:lnTo>
                    <a:pt x="242" y="124"/>
                  </a:lnTo>
                  <a:lnTo>
                    <a:pt x="166" y="135"/>
                  </a:lnTo>
                  <a:lnTo>
                    <a:pt x="104" y="106"/>
                  </a:lnTo>
                  <a:lnTo>
                    <a:pt x="37" y="120"/>
                  </a:lnTo>
                  <a:lnTo>
                    <a:pt x="3" y="109"/>
                  </a:lnTo>
                  <a:lnTo>
                    <a:pt x="0" y="98"/>
                  </a:lnTo>
                  <a:lnTo>
                    <a:pt x="0" y="84"/>
                  </a:lnTo>
                  <a:lnTo>
                    <a:pt x="104" y="71"/>
                  </a:lnTo>
                  <a:lnTo>
                    <a:pt x="158" y="17"/>
                  </a:lnTo>
                  <a:lnTo>
                    <a:pt x="161" y="1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5"/>
            <p:cNvSpPr/>
            <p:nvPr/>
          </p:nvSpPr>
          <p:spPr>
            <a:xfrm>
              <a:off x="8423640" y="4302000"/>
              <a:ext cx="45720" cy="5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" h="146">
                  <a:moveTo>
                    <a:pt x="58" y="4"/>
                  </a:moveTo>
                  <a:lnTo>
                    <a:pt x="86" y="11"/>
                  </a:lnTo>
                  <a:cubicBezTo>
                    <a:pt x="100" y="40"/>
                    <a:pt x="114" y="70"/>
                    <a:pt x="128" y="99"/>
                  </a:cubicBezTo>
                  <a:lnTo>
                    <a:pt x="114" y="144"/>
                  </a:lnTo>
                  <a:lnTo>
                    <a:pt x="112" y="146"/>
                  </a:lnTo>
                  <a:lnTo>
                    <a:pt x="75" y="125"/>
                  </a:lnTo>
                  <a:lnTo>
                    <a:pt x="0" y="31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53" y="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26"/>
            <p:cNvSpPr/>
            <p:nvPr/>
          </p:nvSpPr>
          <p:spPr>
            <a:xfrm>
              <a:off x="8228520" y="4182840"/>
              <a:ext cx="507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2" h="100">
                  <a:moveTo>
                    <a:pt x="62" y="76"/>
                  </a:moveTo>
                  <a:lnTo>
                    <a:pt x="0" y="16"/>
                  </a:lnTo>
                  <a:lnTo>
                    <a:pt x="66" y="0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42" y="49"/>
                  </a:lnTo>
                  <a:lnTo>
                    <a:pt x="138" y="67"/>
                  </a:lnTo>
                  <a:lnTo>
                    <a:pt x="138" y="67"/>
                  </a:lnTo>
                  <a:lnTo>
                    <a:pt x="127" y="100"/>
                  </a:lnTo>
                  <a:lnTo>
                    <a:pt x="108" y="95"/>
                  </a:lnTo>
                  <a:lnTo>
                    <a:pt x="88" y="6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27"/>
            <p:cNvSpPr/>
            <p:nvPr/>
          </p:nvSpPr>
          <p:spPr>
            <a:xfrm>
              <a:off x="8206560" y="4947839"/>
              <a:ext cx="5004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332">
                  <a:moveTo>
                    <a:pt x="88" y="325"/>
                  </a:moveTo>
                  <a:lnTo>
                    <a:pt x="88" y="325"/>
                  </a:lnTo>
                  <a:lnTo>
                    <a:pt x="88" y="325"/>
                  </a:lnTo>
                  <a:lnTo>
                    <a:pt x="37" y="332"/>
                  </a:lnTo>
                  <a:lnTo>
                    <a:pt x="39" y="314"/>
                  </a:lnTo>
                  <a:lnTo>
                    <a:pt x="39" y="314"/>
                  </a:lnTo>
                  <a:lnTo>
                    <a:pt x="39" y="314"/>
                  </a:lnTo>
                  <a:lnTo>
                    <a:pt x="39" y="314"/>
                  </a:lnTo>
                  <a:lnTo>
                    <a:pt x="37" y="176"/>
                  </a:lnTo>
                  <a:lnTo>
                    <a:pt x="0" y="108"/>
                  </a:lnTo>
                  <a:lnTo>
                    <a:pt x="6" y="73"/>
                  </a:lnTo>
                  <a:lnTo>
                    <a:pt x="6" y="73"/>
                  </a:lnTo>
                  <a:lnTo>
                    <a:pt x="6" y="73"/>
                  </a:lnTo>
                  <a:lnTo>
                    <a:pt x="14" y="69"/>
                  </a:lnTo>
                  <a:lnTo>
                    <a:pt x="14" y="69"/>
                  </a:lnTo>
                  <a:lnTo>
                    <a:pt x="14" y="69"/>
                  </a:lnTo>
                  <a:lnTo>
                    <a:pt x="17" y="58"/>
                  </a:lnTo>
                  <a:lnTo>
                    <a:pt x="22" y="55"/>
                  </a:lnTo>
                  <a:lnTo>
                    <a:pt x="25" y="56"/>
                  </a:lnTo>
                  <a:lnTo>
                    <a:pt x="25" y="56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73" y="24"/>
                  </a:lnTo>
                  <a:lnTo>
                    <a:pt x="76" y="4"/>
                  </a:lnTo>
                  <a:lnTo>
                    <a:pt x="76" y="4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88" y="0"/>
                  </a:lnTo>
                  <a:lnTo>
                    <a:pt x="126" y="32"/>
                  </a:lnTo>
                  <a:lnTo>
                    <a:pt x="127" y="35"/>
                  </a:lnTo>
                  <a:lnTo>
                    <a:pt x="140" y="89"/>
                  </a:lnTo>
                  <a:lnTo>
                    <a:pt x="92" y="1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28"/>
            <p:cNvSpPr/>
            <p:nvPr/>
          </p:nvSpPr>
          <p:spPr>
            <a:xfrm>
              <a:off x="6741360" y="4808520"/>
              <a:ext cx="23400" cy="5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147">
                  <a:moveTo>
                    <a:pt x="21" y="37"/>
                  </a:moveTo>
                  <a:lnTo>
                    <a:pt x="66" y="0"/>
                  </a:lnTo>
                  <a:lnTo>
                    <a:pt x="45" y="113"/>
                  </a:lnTo>
                  <a:lnTo>
                    <a:pt x="14" y="147"/>
                  </a:lnTo>
                  <a:lnTo>
                    <a:pt x="14" y="147"/>
                  </a:lnTo>
                  <a:lnTo>
                    <a:pt x="0" y="147"/>
                  </a:lnTo>
                  <a:lnTo>
                    <a:pt x="20" y="3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29"/>
            <p:cNvSpPr/>
            <p:nvPr/>
          </p:nvSpPr>
          <p:spPr>
            <a:xfrm>
              <a:off x="8434800" y="5009400"/>
              <a:ext cx="91800" cy="13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6" h="380">
                  <a:moveTo>
                    <a:pt x="249" y="3"/>
                  </a:moveTo>
                  <a:lnTo>
                    <a:pt x="256" y="0"/>
                  </a:lnTo>
                  <a:cubicBezTo>
                    <a:pt x="230" y="104"/>
                    <a:pt x="197" y="208"/>
                    <a:pt x="160" y="307"/>
                  </a:cubicBezTo>
                  <a:lnTo>
                    <a:pt x="143" y="304"/>
                  </a:lnTo>
                  <a:lnTo>
                    <a:pt x="117" y="309"/>
                  </a:lnTo>
                  <a:lnTo>
                    <a:pt x="89" y="315"/>
                  </a:lnTo>
                  <a:lnTo>
                    <a:pt x="73" y="380"/>
                  </a:lnTo>
                  <a:lnTo>
                    <a:pt x="22" y="290"/>
                  </a:lnTo>
                  <a:lnTo>
                    <a:pt x="0" y="178"/>
                  </a:lnTo>
                  <a:lnTo>
                    <a:pt x="39" y="92"/>
                  </a:lnTo>
                  <a:lnTo>
                    <a:pt x="179" y="64"/>
                  </a:lnTo>
                  <a:lnTo>
                    <a:pt x="204" y="9"/>
                  </a:lnTo>
                  <a:lnTo>
                    <a:pt x="244" y="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30"/>
            <p:cNvSpPr/>
            <p:nvPr/>
          </p:nvSpPr>
          <p:spPr>
            <a:xfrm>
              <a:off x="8280360" y="4253400"/>
              <a:ext cx="61560" cy="3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101">
                  <a:moveTo>
                    <a:pt x="133" y="26"/>
                  </a:moveTo>
                  <a:lnTo>
                    <a:pt x="136" y="39"/>
                  </a:lnTo>
                  <a:lnTo>
                    <a:pt x="172" y="50"/>
                  </a:lnTo>
                  <a:lnTo>
                    <a:pt x="110" y="93"/>
                  </a:lnTo>
                  <a:lnTo>
                    <a:pt x="39" y="101"/>
                  </a:lnTo>
                  <a:lnTo>
                    <a:pt x="0" y="65"/>
                  </a:lnTo>
                  <a:lnTo>
                    <a:pt x="34" y="22"/>
                  </a:lnTo>
                  <a:lnTo>
                    <a:pt x="57" y="9"/>
                  </a:lnTo>
                  <a:lnTo>
                    <a:pt x="62" y="9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9" y="0"/>
                  </a:lnTo>
                  <a:lnTo>
                    <a:pt x="135" y="14"/>
                  </a:lnTo>
                  <a:lnTo>
                    <a:pt x="135" y="1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31"/>
            <p:cNvSpPr/>
            <p:nvPr/>
          </p:nvSpPr>
          <p:spPr>
            <a:xfrm>
              <a:off x="7053480" y="5544000"/>
              <a:ext cx="66600" cy="15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6" h="435">
                  <a:moveTo>
                    <a:pt x="141" y="409"/>
                  </a:moveTo>
                  <a:lnTo>
                    <a:pt x="149" y="435"/>
                  </a:lnTo>
                  <a:cubicBezTo>
                    <a:pt x="115" y="420"/>
                    <a:pt x="81" y="404"/>
                    <a:pt x="46" y="387"/>
                  </a:cubicBezTo>
                  <a:lnTo>
                    <a:pt x="36" y="310"/>
                  </a:lnTo>
                  <a:lnTo>
                    <a:pt x="42" y="228"/>
                  </a:lnTo>
                  <a:lnTo>
                    <a:pt x="0" y="46"/>
                  </a:lnTo>
                  <a:lnTo>
                    <a:pt x="34" y="0"/>
                  </a:lnTo>
                  <a:lnTo>
                    <a:pt x="96" y="103"/>
                  </a:lnTo>
                  <a:lnTo>
                    <a:pt x="91" y="162"/>
                  </a:lnTo>
                  <a:lnTo>
                    <a:pt x="152" y="294"/>
                  </a:lnTo>
                  <a:lnTo>
                    <a:pt x="153" y="294"/>
                  </a:lnTo>
                  <a:lnTo>
                    <a:pt x="181" y="294"/>
                  </a:lnTo>
                  <a:lnTo>
                    <a:pt x="186" y="36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32"/>
            <p:cNvSpPr/>
            <p:nvPr/>
          </p:nvSpPr>
          <p:spPr>
            <a:xfrm>
              <a:off x="8335080" y="4933080"/>
              <a:ext cx="126360" cy="22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2" h="614">
                  <a:moveTo>
                    <a:pt x="129" y="594"/>
                  </a:moveTo>
                  <a:lnTo>
                    <a:pt x="59" y="584"/>
                  </a:lnTo>
                  <a:lnTo>
                    <a:pt x="65" y="547"/>
                  </a:lnTo>
                  <a:lnTo>
                    <a:pt x="0" y="454"/>
                  </a:lnTo>
                  <a:lnTo>
                    <a:pt x="1" y="449"/>
                  </a:lnTo>
                  <a:lnTo>
                    <a:pt x="14" y="394"/>
                  </a:lnTo>
                  <a:lnTo>
                    <a:pt x="73" y="332"/>
                  </a:lnTo>
                  <a:lnTo>
                    <a:pt x="119" y="363"/>
                  </a:lnTo>
                  <a:lnTo>
                    <a:pt x="119" y="363"/>
                  </a:lnTo>
                  <a:lnTo>
                    <a:pt x="119" y="363"/>
                  </a:lnTo>
                  <a:lnTo>
                    <a:pt x="274" y="49"/>
                  </a:lnTo>
                  <a:lnTo>
                    <a:pt x="248" y="0"/>
                  </a:lnTo>
                  <a:lnTo>
                    <a:pt x="270" y="17"/>
                  </a:lnTo>
                  <a:lnTo>
                    <a:pt x="284" y="34"/>
                  </a:lnTo>
                  <a:lnTo>
                    <a:pt x="299" y="139"/>
                  </a:lnTo>
                  <a:lnTo>
                    <a:pt x="299" y="139"/>
                  </a:lnTo>
                  <a:lnTo>
                    <a:pt x="299" y="139"/>
                  </a:lnTo>
                  <a:lnTo>
                    <a:pt x="324" y="167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302" y="249"/>
                  </a:lnTo>
                  <a:lnTo>
                    <a:pt x="316" y="302"/>
                  </a:lnTo>
                  <a:lnTo>
                    <a:pt x="277" y="389"/>
                  </a:lnTo>
                  <a:lnTo>
                    <a:pt x="299" y="501"/>
                  </a:lnTo>
                  <a:lnTo>
                    <a:pt x="352" y="591"/>
                  </a:lnTo>
                  <a:lnTo>
                    <a:pt x="340" y="614"/>
                  </a:lnTo>
                  <a:lnTo>
                    <a:pt x="313" y="608"/>
                  </a:lnTo>
                  <a:lnTo>
                    <a:pt x="219" y="595"/>
                  </a:lnTo>
                  <a:lnTo>
                    <a:pt x="219" y="59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33"/>
            <p:cNvSpPr/>
            <p:nvPr/>
          </p:nvSpPr>
          <p:spPr>
            <a:xfrm>
              <a:off x="6782040" y="4961520"/>
              <a:ext cx="52200" cy="6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77">
                  <a:moveTo>
                    <a:pt x="104" y="11"/>
                  </a:moveTo>
                  <a:lnTo>
                    <a:pt x="104" y="11"/>
                  </a:lnTo>
                  <a:lnTo>
                    <a:pt x="104" y="11"/>
                  </a:lnTo>
                  <a:lnTo>
                    <a:pt x="146" y="88"/>
                  </a:lnTo>
                  <a:lnTo>
                    <a:pt x="124" y="177"/>
                  </a:lnTo>
                  <a:lnTo>
                    <a:pt x="84" y="104"/>
                  </a:lnTo>
                  <a:lnTo>
                    <a:pt x="0" y="4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8" y="18"/>
                  </a:lnTo>
                  <a:lnTo>
                    <a:pt x="87" y="1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34"/>
            <p:cNvSpPr/>
            <p:nvPr/>
          </p:nvSpPr>
          <p:spPr>
            <a:xfrm>
              <a:off x="6838559" y="4715280"/>
              <a:ext cx="157680" cy="6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9" h="195">
                  <a:moveTo>
                    <a:pt x="439" y="186"/>
                  </a:moveTo>
                  <a:lnTo>
                    <a:pt x="282" y="195"/>
                  </a:lnTo>
                  <a:lnTo>
                    <a:pt x="315" y="166"/>
                  </a:lnTo>
                  <a:lnTo>
                    <a:pt x="254" y="93"/>
                  </a:lnTo>
                  <a:lnTo>
                    <a:pt x="88" y="26"/>
                  </a:lnTo>
                  <a:lnTo>
                    <a:pt x="0" y="77"/>
                  </a:lnTo>
                  <a:lnTo>
                    <a:pt x="29" y="26"/>
                  </a:lnTo>
                  <a:lnTo>
                    <a:pt x="118" y="0"/>
                  </a:lnTo>
                  <a:lnTo>
                    <a:pt x="163" y="9"/>
                  </a:lnTo>
                  <a:lnTo>
                    <a:pt x="287" y="65"/>
                  </a:lnTo>
                  <a:lnTo>
                    <a:pt x="423" y="15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35"/>
            <p:cNvSpPr/>
            <p:nvPr/>
          </p:nvSpPr>
          <p:spPr>
            <a:xfrm>
              <a:off x="8360640" y="4190759"/>
              <a:ext cx="52200" cy="4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18">
                  <a:moveTo>
                    <a:pt x="59" y="9"/>
                  </a:moveTo>
                  <a:lnTo>
                    <a:pt x="78" y="0"/>
                  </a:lnTo>
                  <a:cubicBezTo>
                    <a:pt x="101" y="37"/>
                    <a:pt x="124" y="73"/>
                    <a:pt x="146" y="110"/>
                  </a:cubicBezTo>
                  <a:lnTo>
                    <a:pt x="129" y="106"/>
                  </a:lnTo>
                  <a:lnTo>
                    <a:pt x="73" y="118"/>
                  </a:lnTo>
                  <a:lnTo>
                    <a:pt x="64" y="10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36"/>
            <p:cNvSpPr/>
            <p:nvPr/>
          </p:nvSpPr>
          <p:spPr>
            <a:xfrm>
              <a:off x="8276399" y="4113360"/>
              <a:ext cx="111240" cy="14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0" h="403">
                  <a:moveTo>
                    <a:pt x="180" y="38"/>
                  </a:moveTo>
                  <a:lnTo>
                    <a:pt x="183" y="38"/>
                  </a:lnTo>
                  <a:cubicBezTo>
                    <a:pt x="228" y="96"/>
                    <a:pt x="270" y="156"/>
                    <a:pt x="310" y="217"/>
                  </a:cubicBezTo>
                  <a:lnTo>
                    <a:pt x="292" y="226"/>
                  </a:lnTo>
                  <a:lnTo>
                    <a:pt x="233" y="254"/>
                  </a:lnTo>
                  <a:lnTo>
                    <a:pt x="296" y="324"/>
                  </a:lnTo>
                  <a:lnTo>
                    <a:pt x="306" y="333"/>
                  </a:lnTo>
                  <a:lnTo>
                    <a:pt x="302" y="336"/>
                  </a:lnTo>
                  <a:lnTo>
                    <a:pt x="248" y="390"/>
                  </a:lnTo>
                  <a:lnTo>
                    <a:pt x="144" y="403"/>
                  </a:lnTo>
                  <a:lnTo>
                    <a:pt x="110" y="389"/>
                  </a:lnTo>
                  <a:lnTo>
                    <a:pt x="107" y="397"/>
                  </a:lnTo>
                  <a:lnTo>
                    <a:pt x="73" y="398"/>
                  </a:lnTo>
                  <a:lnTo>
                    <a:pt x="68" y="398"/>
                  </a:lnTo>
                  <a:lnTo>
                    <a:pt x="68" y="397"/>
                  </a:lnTo>
                  <a:lnTo>
                    <a:pt x="70" y="319"/>
                  </a:lnTo>
                  <a:lnTo>
                    <a:pt x="17" y="296"/>
                  </a:lnTo>
                  <a:lnTo>
                    <a:pt x="6" y="260"/>
                  </a:lnTo>
                  <a:lnTo>
                    <a:pt x="11" y="240"/>
                  </a:lnTo>
                  <a:lnTo>
                    <a:pt x="0" y="226"/>
                  </a:lnTo>
                  <a:lnTo>
                    <a:pt x="39" y="89"/>
                  </a:lnTo>
                  <a:lnTo>
                    <a:pt x="104" y="54"/>
                  </a:lnTo>
                  <a:lnTo>
                    <a:pt x="88" y="0"/>
                  </a:lnTo>
                  <a:lnTo>
                    <a:pt x="118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Freeform: Shape 37"/>
            <p:cNvSpPr/>
            <p:nvPr/>
          </p:nvSpPr>
          <p:spPr>
            <a:xfrm>
              <a:off x="8304840" y="4082040"/>
              <a:ext cx="15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1">
                  <a:moveTo>
                    <a:pt x="9" y="87"/>
                  </a:moveTo>
                  <a:lnTo>
                    <a:pt x="0" y="0"/>
                  </a:lnTo>
                  <a:cubicBezTo>
                    <a:pt x="16" y="17"/>
                    <a:pt x="31" y="35"/>
                    <a:pt x="45" y="52"/>
                  </a:cubicBezTo>
                  <a:lnTo>
                    <a:pt x="39" y="9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Freeform: Shape 38"/>
            <p:cNvSpPr/>
            <p:nvPr/>
          </p:nvSpPr>
          <p:spPr>
            <a:xfrm>
              <a:off x="7030440" y="4790520"/>
              <a:ext cx="57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93">
                  <a:moveTo>
                    <a:pt x="96" y="5"/>
                  </a:moveTo>
                  <a:lnTo>
                    <a:pt x="160" y="67"/>
                  </a:lnTo>
                  <a:lnTo>
                    <a:pt x="0" y="9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Freeform: Shape 39"/>
            <p:cNvSpPr/>
            <p:nvPr/>
          </p:nvSpPr>
          <p:spPr>
            <a:xfrm>
              <a:off x="8056440" y="4462920"/>
              <a:ext cx="328320" cy="351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78">
                  <a:moveTo>
                    <a:pt x="305" y="127"/>
                  </a:moveTo>
                  <a:lnTo>
                    <a:pt x="287" y="108"/>
                  </a:lnTo>
                  <a:lnTo>
                    <a:pt x="431" y="32"/>
                  </a:lnTo>
                  <a:lnTo>
                    <a:pt x="682" y="0"/>
                  </a:lnTo>
                  <a:lnTo>
                    <a:pt x="741" y="7"/>
                  </a:lnTo>
                  <a:lnTo>
                    <a:pt x="712" y="209"/>
                  </a:lnTo>
                  <a:lnTo>
                    <a:pt x="712" y="209"/>
                  </a:lnTo>
                  <a:lnTo>
                    <a:pt x="712" y="209"/>
                  </a:lnTo>
                  <a:lnTo>
                    <a:pt x="771" y="273"/>
                  </a:lnTo>
                  <a:lnTo>
                    <a:pt x="794" y="373"/>
                  </a:lnTo>
                  <a:lnTo>
                    <a:pt x="794" y="373"/>
                  </a:lnTo>
                  <a:lnTo>
                    <a:pt x="816" y="502"/>
                  </a:lnTo>
                  <a:lnTo>
                    <a:pt x="794" y="594"/>
                  </a:lnTo>
                  <a:lnTo>
                    <a:pt x="825" y="665"/>
                  </a:lnTo>
                  <a:lnTo>
                    <a:pt x="825" y="665"/>
                  </a:lnTo>
                  <a:lnTo>
                    <a:pt x="825" y="665"/>
                  </a:lnTo>
                  <a:lnTo>
                    <a:pt x="892" y="694"/>
                  </a:lnTo>
                  <a:lnTo>
                    <a:pt x="913" y="736"/>
                  </a:lnTo>
                  <a:lnTo>
                    <a:pt x="913" y="736"/>
                  </a:lnTo>
                  <a:lnTo>
                    <a:pt x="715" y="882"/>
                  </a:lnTo>
                  <a:lnTo>
                    <a:pt x="639" y="960"/>
                  </a:lnTo>
                  <a:lnTo>
                    <a:pt x="572" y="975"/>
                  </a:lnTo>
                  <a:lnTo>
                    <a:pt x="572" y="975"/>
                  </a:lnTo>
                  <a:lnTo>
                    <a:pt x="521" y="978"/>
                  </a:lnTo>
                  <a:lnTo>
                    <a:pt x="526" y="940"/>
                  </a:lnTo>
                  <a:lnTo>
                    <a:pt x="460" y="913"/>
                  </a:lnTo>
                  <a:lnTo>
                    <a:pt x="434" y="870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0" y="533"/>
                  </a:lnTo>
                  <a:lnTo>
                    <a:pt x="0" y="513"/>
                  </a:lnTo>
                  <a:lnTo>
                    <a:pt x="0" y="513"/>
                  </a:lnTo>
                  <a:lnTo>
                    <a:pt x="1" y="457"/>
                  </a:lnTo>
                  <a:lnTo>
                    <a:pt x="49" y="420"/>
                  </a:lnTo>
                  <a:lnTo>
                    <a:pt x="132" y="407"/>
                  </a:lnTo>
                  <a:lnTo>
                    <a:pt x="223" y="347"/>
                  </a:lnTo>
                  <a:lnTo>
                    <a:pt x="223" y="347"/>
                  </a:lnTo>
                  <a:lnTo>
                    <a:pt x="223" y="347"/>
                  </a:lnTo>
                  <a:lnTo>
                    <a:pt x="223" y="297"/>
                  </a:lnTo>
                  <a:lnTo>
                    <a:pt x="329" y="273"/>
                  </a:lnTo>
                  <a:lnTo>
                    <a:pt x="329" y="273"/>
                  </a:lnTo>
                  <a:lnTo>
                    <a:pt x="329" y="27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40"/>
            <p:cNvSpPr/>
            <p:nvPr/>
          </p:nvSpPr>
          <p:spPr>
            <a:xfrm>
              <a:off x="7918920" y="4686120"/>
              <a:ext cx="8388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" h="265">
                  <a:moveTo>
                    <a:pt x="5" y="234"/>
                  </a:moveTo>
                  <a:lnTo>
                    <a:pt x="0" y="265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104" y="226"/>
                  </a:lnTo>
                  <a:lnTo>
                    <a:pt x="141" y="116"/>
                  </a:lnTo>
                  <a:lnTo>
                    <a:pt x="214" y="42"/>
                  </a:lnTo>
                  <a:lnTo>
                    <a:pt x="234" y="0"/>
                  </a:lnTo>
                  <a:lnTo>
                    <a:pt x="230" y="119"/>
                  </a:lnTo>
                  <a:lnTo>
                    <a:pt x="177" y="154"/>
                  </a:lnTo>
                  <a:lnTo>
                    <a:pt x="177" y="154"/>
                  </a:lnTo>
                  <a:lnTo>
                    <a:pt x="177" y="154"/>
                  </a:lnTo>
                  <a:lnTo>
                    <a:pt x="177" y="154"/>
                  </a:lnTo>
                  <a:lnTo>
                    <a:pt x="182" y="23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41"/>
            <p:cNvSpPr/>
            <p:nvPr/>
          </p:nvSpPr>
          <p:spPr>
            <a:xfrm>
              <a:off x="8006040" y="4647600"/>
              <a:ext cx="500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90">
                  <a:moveTo>
                    <a:pt x="140" y="0"/>
                  </a:moveTo>
                  <a:lnTo>
                    <a:pt x="140" y="20"/>
                  </a:lnTo>
                  <a:lnTo>
                    <a:pt x="140" y="20"/>
                  </a:lnTo>
                  <a:lnTo>
                    <a:pt x="140" y="22"/>
                  </a:lnTo>
                  <a:lnTo>
                    <a:pt x="138" y="90"/>
                  </a:lnTo>
                  <a:lnTo>
                    <a:pt x="0" y="90"/>
                  </a:lnTo>
                  <a:lnTo>
                    <a:pt x="20" y="42"/>
                  </a:lnTo>
                  <a:lnTo>
                    <a:pt x="93" y="4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42"/>
            <p:cNvSpPr/>
            <p:nvPr/>
          </p:nvSpPr>
          <p:spPr>
            <a:xfrm>
              <a:off x="8059320" y="4335840"/>
              <a:ext cx="181440" cy="14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5" h="411">
                  <a:moveTo>
                    <a:pt x="431" y="53"/>
                  </a:moveTo>
                  <a:lnTo>
                    <a:pt x="443" y="59"/>
                  </a:lnTo>
                  <a:lnTo>
                    <a:pt x="502" y="62"/>
                  </a:lnTo>
                  <a:lnTo>
                    <a:pt x="505" y="90"/>
                  </a:lnTo>
                  <a:lnTo>
                    <a:pt x="414" y="138"/>
                  </a:lnTo>
                  <a:lnTo>
                    <a:pt x="359" y="224"/>
                  </a:lnTo>
                  <a:lnTo>
                    <a:pt x="383" y="264"/>
                  </a:lnTo>
                  <a:lnTo>
                    <a:pt x="285" y="373"/>
                  </a:lnTo>
                  <a:lnTo>
                    <a:pt x="187" y="373"/>
                  </a:lnTo>
                  <a:lnTo>
                    <a:pt x="138" y="411"/>
                  </a:lnTo>
                  <a:lnTo>
                    <a:pt x="63" y="348"/>
                  </a:lnTo>
                  <a:lnTo>
                    <a:pt x="74" y="303"/>
                  </a:lnTo>
                  <a:lnTo>
                    <a:pt x="90" y="140"/>
                  </a:lnTo>
                  <a:lnTo>
                    <a:pt x="119" y="109"/>
                  </a:lnTo>
                  <a:lnTo>
                    <a:pt x="119" y="109"/>
                  </a:lnTo>
                  <a:lnTo>
                    <a:pt x="119" y="109"/>
                  </a:lnTo>
                  <a:lnTo>
                    <a:pt x="69" y="95"/>
                  </a:lnTo>
                  <a:lnTo>
                    <a:pt x="40" y="81"/>
                  </a:lnTo>
                  <a:lnTo>
                    <a:pt x="15" y="86"/>
                  </a:lnTo>
                  <a:lnTo>
                    <a:pt x="15" y="89"/>
                  </a:lnTo>
                  <a:lnTo>
                    <a:pt x="0" y="22"/>
                  </a:lnTo>
                  <a:lnTo>
                    <a:pt x="80" y="0"/>
                  </a:lnTo>
                  <a:lnTo>
                    <a:pt x="300" y="11"/>
                  </a:lnTo>
                  <a:lnTo>
                    <a:pt x="367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43"/>
            <p:cNvSpPr/>
            <p:nvPr/>
          </p:nvSpPr>
          <p:spPr>
            <a:xfrm>
              <a:off x="8321040" y="4352760"/>
              <a:ext cx="10440" cy="2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71">
                  <a:moveTo>
                    <a:pt x="25" y="71"/>
                  </a:moveTo>
                  <a:lnTo>
                    <a:pt x="0" y="6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44"/>
            <p:cNvSpPr/>
            <p:nvPr/>
          </p:nvSpPr>
          <p:spPr>
            <a:xfrm>
              <a:off x="7289640" y="5074920"/>
              <a:ext cx="48960" cy="7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7" h="198">
                  <a:moveTo>
                    <a:pt x="0" y="189"/>
                  </a:moveTo>
                  <a:lnTo>
                    <a:pt x="0" y="189"/>
                  </a:lnTo>
                  <a:lnTo>
                    <a:pt x="29" y="127"/>
                  </a:lnTo>
                  <a:lnTo>
                    <a:pt x="8" y="46"/>
                  </a:lnTo>
                  <a:lnTo>
                    <a:pt x="23" y="21"/>
                  </a:lnTo>
                  <a:lnTo>
                    <a:pt x="34" y="0"/>
                  </a:lnTo>
                  <a:lnTo>
                    <a:pt x="132" y="63"/>
                  </a:lnTo>
                  <a:lnTo>
                    <a:pt x="137" y="94"/>
                  </a:lnTo>
                  <a:lnTo>
                    <a:pt x="123" y="113"/>
                  </a:lnTo>
                  <a:lnTo>
                    <a:pt x="107" y="149"/>
                  </a:lnTo>
                  <a:lnTo>
                    <a:pt x="95" y="176"/>
                  </a:lnTo>
                  <a:lnTo>
                    <a:pt x="59" y="189"/>
                  </a:lnTo>
                  <a:lnTo>
                    <a:pt x="28" y="197"/>
                  </a:lnTo>
                  <a:lnTo>
                    <a:pt x="19" y="19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45"/>
            <p:cNvSpPr/>
            <p:nvPr/>
          </p:nvSpPr>
          <p:spPr>
            <a:xfrm>
              <a:off x="8127720" y="4188600"/>
              <a:ext cx="174600" cy="16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6" h="471">
                  <a:moveTo>
                    <a:pt x="481" y="110"/>
                  </a:moveTo>
                  <a:lnTo>
                    <a:pt x="481" y="188"/>
                  </a:lnTo>
                  <a:lnTo>
                    <a:pt x="481" y="189"/>
                  </a:lnTo>
                  <a:lnTo>
                    <a:pt x="458" y="202"/>
                  </a:lnTo>
                  <a:lnTo>
                    <a:pt x="424" y="245"/>
                  </a:lnTo>
                  <a:lnTo>
                    <a:pt x="463" y="281"/>
                  </a:lnTo>
                  <a:lnTo>
                    <a:pt x="456" y="285"/>
                  </a:lnTo>
                  <a:lnTo>
                    <a:pt x="486" y="397"/>
                  </a:lnTo>
                  <a:lnTo>
                    <a:pt x="441" y="434"/>
                  </a:lnTo>
                  <a:lnTo>
                    <a:pt x="343" y="409"/>
                  </a:lnTo>
                  <a:lnTo>
                    <a:pt x="312" y="471"/>
                  </a:lnTo>
                  <a:lnTo>
                    <a:pt x="253" y="468"/>
                  </a:lnTo>
                  <a:lnTo>
                    <a:pt x="253" y="468"/>
                  </a:lnTo>
                  <a:lnTo>
                    <a:pt x="253" y="467"/>
                  </a:lnTo>
                  <a:lnTo>
                    <a:pt x="241" y="462"/>
                  </a:lnTo>
                  <a:lnTo>
                    <a:pt x="177" y="451"/>
                  </a:lnTo>
                  <a:lnTo>
                    <a:pt x="110" y="420"/>
                  </a:lnTo>
                  <a:lnTo>
                    <a:pt x="140" y="262"/>
                  </a:lnTo>
                  <a:lnTo>
                    <a:pt x="78" y="189"/>
                  </a:lnTo>
                  <a:lnTo>
                    <a:pt x="0" y="164"/>
                  </a:lnTo>
                  <a:lnTo>
                    <a:pt x="62" y="121"/>
                  </a:lnTo>
                  <a:lnTo>
                    <a:pt x="124" y="133"/>
                  </a:lnTo>
                  <a:lnTo>
                    <a:pt x="109" y="74"/>
                  </a:lnTo>
                  <a:lnTo>
                    <a:pt x="182" y="96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342" y="60"/>
                  </a:lnTo>
                  <a:lnTo>
                    <a:pt x="368" y="51"/>
                  </a:lnTo>
                  <a:lnTo>
                    <a:pt x="388" y="79"/>
                  </a:lnTo>
                  <a:lnTo>
                    <a:pt x="407" y="84"/>
                  </a:lnTo>
                  <a:lnTo>
                    <a:pt x="428" y="88"/>
                  </a:lnTo>
                  <a:lnTo>
                    <a:pt x="428" y="8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46"/>
            <p:cNvSpPr/>
            <p:nvPr/>
          </p:nvSpPr>
          <p:spPr>
            <a:xfrm>
              <a:off x="8117279" y="4039920"/>
              <a:ext cx="99000" cy="16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458">
                  <a:moveTo>
                    <a:pt x="87" y="207"/>
                  </a:moveTo>
                  <a:lnTo>
                    <a:pt x="0" y="183"/>
                  </a:lnTo>
                  <a:lnTo>
                    <a:pt x="5" y="44"/>
                  </a:lnTo>
                  <a:lnTo>
                    <a:pt x="34" y="2"/>
                  </a:lnTo>
                  <a:lnTo>
                    <a:pt x="94" y="0"/>
                  </a:lnTo>
                  <a:lnTo>
                    <a:pt x="59" y="64"/>
                  </a:lnTo>
                  <a:lnTo>
                    <a:pt x="143" y="53"/>
                  </a:lnTo>
                  <a:lnTo>
                    <a:pt x="98" y="141"/>
                  </a:lnTo>
                  <a:lnTo>
                    <a:pt x="152" y="168"/>
                  </a:lnTo>
                  <a:lnTo>
                    <a:pt x="225" y="304"/>
                  </a:lnTo>
                  <a:lnTo>
                    <a:pt x="276" y="323"/>
                  </a:lnTo>
                  <a:lnTo>
                    <a:pt x="223" y="432"/>
                  </a:lnTo>
                  <a:lnTo>
                    <a:pt x="102" y="432"/>
                  </a:lnTo>
                  <a:lnTo>
                    <a:pt x="8" y="458"/>
                  </a:lnTo>
                  <a:lnTo>
                    <a:pt x="51" y="407"/>
                  </a:lnTo>
                  <a:lnTo>
                    <a:pt x="11" y="369"/>
                  </a:lnTo>
                  <a:lnTo>
                    <a:pt x="93" y="2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47"/>
            <p:cNvSpPr/>
            <p:nvPr/>
          </p:nvSpPr>
          <p:spPr>
            <a:xfrm>
              <a:off x="8090999" y="4108320"/>
              <a:ext cx="226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59">
                  <a:moveTo>
                    <a:pt x="19" y="6"/>
                  </a:moveTo>
                  <a:lnTo>
                    <a:pt x="19" y="6"/>
                  </a:lnTo>
                  <a:lnTo>
                    <a:pt x="19" y="6"/>
                  </a:lnTo>
                  <a:lnTo>
                    <a:pt x="64" y="0"/>
                  </a:lnTo>
                  <a:lnTo>
                    <a:pt x="53" y="59"/>
                  </a:lnTo>
                  <a:lnTo>
                    <a:pt x="50" y="59"/>
                  </a:lnTo>
                  <a:lnTo>
                    <a:pt x="15" y="57"/>
                  </a:lnTo>
                  <a:lnTo>
                    <a:pt x="9" y="55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48"/>
            <p:cNvSpPr/>
            <p:nvPr/>
          </p:nvSpPr>
          <p:spPr>
            <a:xfrm>
              <a:off x="7918920" y="4923000"/>
              <a:ext cx="2700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28">
                  <a:moveTo>
                    <a:pt x="76" y="0"/>
                  </a:moveTo>
                  <a:lnTo>
                    <a:pt x="0" y="28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49"/>
            <p:cNvSpPr/>
            <p:nvPr/>
          </p:nvSpPr>
          <p:spPr>
            <a:xfrm>
              <a:off x="8356320" y="5143320"/>
              <a:ext cx="2484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" h="75">
                  <a:moveTo>
                    <a:pt x="70" y="75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70" y="10"/>
                  </a:lnTo>
                  <a:lnTo>
                    <a:pt x="70" y="1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50"/>
            <p:cNvSpPr/>
            <p:nvPr/>
          </p:nvSpPr>
          <p:spPr>
            <a:xfrm>
              <a:off x="8490960" y="4403159"/>
              <a:ext cx="11880" cy="2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3">
                  <a:moveTo>
                    <a:pt x="3" y="15"/>
                  </a:moveTo>
                  <a:lnTo>
                    <a:pt x="10" y="0"/>
                  </a:lnTo>
                  <a:cubicBezTo>
                    <a:pt x="18" y="20"/>
                    <a:pt x="26" y="41"/>
                    <a:pt x="34" y="63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1"/>
            <p:cNvSpPr/>
            <p:nvPr/>
          </p:nvSpPr>
          <p:spPr>
            <a:xfrm>
              <a:off x="6687720" y="4821120"/>
              <a:ext cx="6876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" h="235">
                  <a:moveTo>
                    <a:pt x="163" y="112"/>
                  </a:moveTo>
                  <a:lnTo>
                    <a:pt x="163" y="112"/>
                  </a:lnTo>
                  <a:lnTo>
                    <a:pt x="192" y="123"/>
                  </a:lnTo>
                  <a:lnTo>
                    <a:pt x="129" y="197"/>
                  </a:lnTo>
                  <a:lnTo>
                    <a:pt x="91" y="235"/>
                  </a:lnTo>
                  <a:lnTo>
                    <a:pt x="0" y="187"/>
                  </a:lnTo>
                  <a:lnTo>
                    <a:pt x="0" y="185"/>
                  </a:lnTo>
                  <a:lnTo>
                    <a:pt x="0" y="187"/>
                  </a:lnTo>
                  <a:lnTo>
                    <a:pt x="39" y="100"/>
                  </a:lnTo>
                  <a:lnTo>
                    <a:pt x="96" y="90"/>
                  </a:lnTo>
                  <a:lnTo>
                    <a:pt x="98" y="89"/>
                  </a:lnTo>
                  <a:lnTo>
                    <a:pt x="99" y="87"/>
                  </a:lnTo>
                  <a:lnTo>
                    <a:pt x="99" y="84"/>
                  </a:lnTo>
                  <a:lnTo>
                    <a:pt x="91" y="70"/>
                  </a:lnTo>
                  <a:lnTo>
                    <a:pt x="79" y="53"/>
                  </a:lnTo>
                  <a:lnTo>
                    <a:pt x="87" y="0"/>
                  </a:lnTo>
                  <a:lnTo>
                    <a:pt x="91" y="0"/>
                  </a:lnTo>
                  <a:lnTo>
                    <a:pt x="169" y="2"/>
                  </a:lnTo>
                  <a:lnTo>
                    <a:pt x="149" y="112"/>
                  </a:lnTo>
                  <a:lnTo>
                    <a:pt x="149" y="11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52"/>
            <p:cNvSpPr/>
            <p:nvPr/>
          </p:nvSpPr>
          <p:spPr>
            <a:xfrm>
              <a:off x="7920000" y="4940639"/>
              <a:ext cx="48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93">
                  <a:moveTo>
                    <a:pt x="134" y="53"/>
                  </a:moveTo>
                  <a:lnTo>
                    <a:pt x="73" y="93"/>
                  </a:lnTo>
                  <a:lnTo>
                    <a:pt x="56" y="39"/>
                  </a:lnTo>
                  <a:lnTo>
                    <a:pt x="0" y="19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53"/>
            <p:cNvSpPr/>
            <p:nvPr/>
          </p:nvSpPr>
          <p:spPr>
            <a:xfrm>
              <a:off x="7179119" y="5017680"/>
              <a:ext cx="78840" cy="14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407">
                  <a:moveTo>
                    <a:pt x="0" y="145"/>
                  </a:moveTo>
                  <a:lnTo>
                    <a:pt x="70" y="0"/>
                  </a:lnTo>
                  <a:lnTo>
                    <a:pt x="197" y="151"/>
                  </a:lnTo>
                  <a:lnTo>
                    <a:pt x="189" y="173"/>
                  </a:lnTo>
                  <a:lnTo>
                    <a:pt x="150" y="253"/>
                  </a:lnTo>
                  <a:lnTo>
                    <a:pt x="150" y="253"/>
                  </a:lnTo>
                  <a:lnTo>
                    <a:pt x="150" y="253"/>
                  </a:lnTo>
                  <a:lnTo>
                    <a:pt x="180" y="290"/>
                  </a:lnTo>
                  <a:lnTo>
                    <a:pt x="220" y="370"/>
                  </a:lnTo>
                  <a:lnTo>
                    <a:pt x="124" y="407"/>
                  </a:lnTo>
                  <a:lnTo>
                    <a:pt x="76" y="376"/>
                  </a:lnTo>
                  <a:lnTo>
                    <a:pt x="62" y="345"/>
                  </a:lnTo>
                  <a:lnTo>
                    <a:pt x="82" y="259"/>
                  </a:lnTo>
                  <a:lnTo>
                    <a:pt x="63" y="196"/>
                  </a:lnTo>
                  <a:lnTo>
                    <a:pt x="63" y="196"/>
                  </a:lnTo>
                  <a:lnTo>
                    <a:pt x="63" y="196"/>
                  </a:lnTo>
                  <a:lnTo>
                    <a:pt x="28" y="188"/>
                  </a:lnTo>
                  <a:lnTo>
                    <a:pt x="28" y="18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54"/>
            <p:cNvSpPr/>
            <p:nvPr/>
          </p:nvSpPr>
          <p:spPr>
            <a:xfrm>
              <a:off x="6824520" y="4885920"/>
              <a:ext cx="0" cy="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" h="2">
                  <a:moveTo>
                    <a:pt x="1" y="2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55"/>
            <p:cNvSpPr/>
            <p:nvPr/>
          </p:nvSpPr>
          <p:spPr>
            <a:xfrm>
              <a:off x="6734160" y="4861080"/>
              <a:ext cx="10332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69">
                  <a:moveTo>
                    <a:pt x="27" y="108"/>
                  </a:moveTo>
                  <a:lnTo>
                    <a:pt x="0" y="86"/>
                  </a:lnTo>
                  <a:lnTo>
                    <a:pt x="63" y="12"/>
                  </a:lnTo>
                  <a:lnTo>
                    <a:pt x="180" y="0"/>
                  </a:lnTo>
                  <a:lnTo>
                    <a:pt x="242" y="12"/>
                  </a:lnTo>
                  <a:lnTo>
                    <a:pt x="288" y="58"/>
                  </a:lnTo>
                  <a:lnTo>
                    <a:pt x="269" y="58"/>
                  </a:lnTo>
                  <a:lnTo>
                    <a:pt x="265" y="65"/>
                  </a:lnTo>
                  <a:lnTo>
                    <a:pt x="252" y="69"/>
                  </a:lnTo>
                  <a:lnTo>
                    <a:pt x="252" y="69"/>
                  </a:lnTo>
                  <a:lnTo>
                    <a:pt x="251" y="69"/>
                  </a:lnTo>
                  <a:lnTo>
                    <a:pt x="251" y="69"/>
                  </a:lnTo>
                  <a:lnTo>
                    <a:pt x="251" y="69"/>
                  </a:lnTo>
                  <a:lnTo>
                    <a:pt x="211" y="66"/>
                  </a:lnTo>
                  <a:lnTo>
                    <a:pt x="161" y="122"/>
                  </a:lnTo>
                  <a:lnTo>
                    <a:pt x="114" y="125"/>
                  </a:lnTo>
                  <a:lnTo>
                    <a:pt x="82" y="169"/>
                  </a:lnTo>
                  <a:lnTo>
                    <a:pt x="63" y="145"/>
                  </a:lnTo>
                  <a:lnTo>
                    <a:pt x="43" y="1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56"/>
            <p:cNvSpPr/>
            <p:nvPr/>
          </p:nvSpPr>
          <p:spPr>
            <a:xfrm>
              <a:off x="8388000" y="4277880"/>
              <a:ext cx="64440" cy="69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0" h="194">
                  <a:moveTo>
                    <a:pt x="146" y="26"/>
                  </a:moveTo>
                  <a:lnTo>
                    <a:pt x="155" y="26"/>
                  </a:lnTo>
                  <a:cubicBezTo>
                    <a:pt x="163" y="44"/>
                    <a:pt x="172" y="61"/>
                    <a:pt x="180" y="78"/>
                  </a:cubicBezTo>
                  <a:lnTo>
                    <a:pt x="155" y="73"/>
                  </a:lnTo>
                  <a:lnTo>
                    <a:pt x="154" y="73"/>
                  </a:lnTo>
                  <a:lnTo>
                    <a:pt x="149" y="71"/>
                  </a:lnTo>
                  <a:lnTo>
                    <a:pt x="137" y="68"/>
                  </a:lnTo>
                  <a:lnTo>
                    <a:pt x="135" y="68"/>
                  </a:lnTo>
                  <a:lnTo>
                    <a:pt x="96" y="99"/>
                  </a:lnTo>
                  <a:lnTo>
                    <a:pt x="171" y="194"/>
                  </a:lnTo>
                  <a:lnTo>
                    <a:pt x="65" y="123"/>
                  </a:lnTo>
                  <a:lnTo>
                    <a:pt x="0" y="56"/>
                  </a:lnTo>
                  <a:lnTo>
                    <a:pt x="70" y="47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23" y="5"/>
                  </a:lnTo>
                  <a:lnTo>
                    <a:pt x="126" y="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57"/>
            <p:cNvSpPr/>
            <p:nvPr/>
          </p:nvSpPr>
          <p:spPr>
            <a:xfrm>
              <a:off x="6993720" y="4785480"/>
              <a:ext cx="41400" cy="3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7">
                  <a:moveTo>
                    <a:pt x="116" y="14"/>
                  </a:moveTo>
                  <a:lnTo>
                    <a:pt x="102" y="107"/>
                  </a:lnTo>
                  <a:lnTo>
                    <a:pt x="3" y="98"/>
                  </a:lnTo>
                  <a:lnTo>
                    <a:pt x="0" y="70"/>
                  </a:lnTo>
                  <a:lnTo>
                    <a:pt x="81" y="7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58"/>
            <p:cNvSpPr/>
            <p:nvPr/>
          </p:nvSpPr>
          <p:spPr>
            <a:xfrm>
              <a:off x="8422200" y="4253760"/>
              <a:ext cx="219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3">
                  <a:moveTo>
                    <a:pt x="9" y="0"/>
                  </a:moveTo>
                  <a:cubicBezTo>
                    <a:pt x="28" y="30"/>
                    <a:pt x="45" y="61"/>
                    <a:pt x="62" y="93"/>
                  </a:cubicBezTo>
                  <a:lnTo>
                    <a:pt x="53" y="93"/>
                  </a:lnTo>
                  <a:lnTo>
                    <a:pt x="31" y="70"/>
                  </a:lnTo>
                  <a:lnTo>
                    <a:pt x="28" y="70"/>
                  </a:lnTo>
                  <a:lnTo>
                    <a:pt x="20" y="66"/>
                  </a:lnTo>
                  <a:lnTo>
                    <a:pt x="17" y="66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59"/>
            <p:cNvSpPr/>
            <p:nvPr/>
          </p:nvSpPr>
          <p:spPr>
            <a:xfrm>
              <a:off x="8051399" y="4110479"/>
              <a:ext cx="58320" cy="69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94">
                  <a:moveTo>
                    <a:pt x="0" y="160"/>
                  </a:moveTo>
                  <a:lnTo>
                    <a:pt x="48" y="104"/>
                  </a:lnTo>
                  <a:lnTo>
                    <a:pt x="22" y="43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0" y="23"/>
                  </a:lnTo>
                  <a:lnTo>
                    <a:pt x="119" y="49"/>
                  </a:lnTo>
                  <a:lnTo>
                    <a:pt x="125" y="51"/>
                  </a:lnTo>
                  <a:lnTo>
                    <a:pt x="160" y="53"/>
                  </a:lnTo>
                  <a:lnTo>
                    <a:pt x="163" y="53"/>
                  </a:lnTo>
                  <a:lnTo>
                    <a:pt x="163" y="53"/>
                  </a:lnTo>
                  <a:lnTo>
                    <a:pt x="155" y="156"/>
                  </a:lnTo>
                  <a:lnTo>
                    <a:pt x="22" y="19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60"/>
            <p:cNvSpPr/>
            <p:nvPr/>
          </p:nvSpPr>
          <p:spPr>
            <a:xfrm>
              <a:off x="7906679" y="3884399"/>
              <a:ext cx="12744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5" h="170">
                  <a:moveTo>
                    <a:pt x="84" y="58"/>
                  </a:moveTo>
                  <a:lnTo>
                    <a:pt x="0" y="52"/>
                  </a:lnTo>
                  <a:lnTo>
                    <a:pt x="78" y="3"/>
                  </a:lnTo>
                  <a:lnTo>
                    <a:pt x="112" y="55"/>
                  </a:lnTo>
                  <a:lnTo>
                    <a:pt x="149" y="20"/>
                  </a:lnTo>
                  <a:lnTo>
                    <a:pt x="234" y="31"/>
                  </a:lnTo>
                  <a:lnTo>
                    <a:pt x="284" y="0"/>
                  </a:lnTo>
                  <a:lnTo>
                    <a:pt x="355" y="58"/>
                  </a:lnTo>
                  <a:lnTo>
                    <a:pt x="318" y="117"/>
                  </a:lnTo>
                  <a:lnTo>
                    <a:pt x="169" y="170"/>
                  </a:lnTo>
                  <a:lnTo>
                    <a:pt x="76" y="1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61"/>
            <p:cNvSpPr/>
            <p:nvPr/>
          </p:nvSpPr>
          <p:spPr>
            <a:xfrm>
              <a:off x="8313840" y="4381200"/>
              <a:ext cx="24840" cy="4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" h="127">
                  <a:moveTo>
                    <a:pt x="23" y="127"/>
                  </a:moveTo>
                  <a:lnTo>
                    <a:pt x="0" y="28"/>
                  </a:lnTo>
                  <a:lnTo>
                    <a:pt x="45" y="0"/>
                  </a:lnTo>
                  <a:lnTo>
                    <a:pt x="70" y="39"/>
                  </a:lnTo>
                  <a:lnTo>
                    <a:pt x="63" y="11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62"/>
            <p:cNvSpPr/>
            <p:nvPr/>
          </p:nvSpPr>
          <p:spPr>
            <a:xfrm>
              <a:off x="8381519" y="4439160"/>
              <a:ext cx="4644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86">
                  <a:moveTo>
                    <a:pt x="114" y="86"/>
                  </a:moveTo>
                  <a:lnTo>
                    <a:pt x="0" y="13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63"/>
            <p:cNvSpPr/>
            <p:nvPr/>
          </p:nvSpPr>
          <p:spPr>
            <a:xfrm>
              <a:off x="8291880" y="4266360"/>
              <a:ext cx="168480" cy="17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9" h="497">
                  <a:moveTo>
                    <a:pt x="272" y="80"/>
                  </a:moveTo>
                  <a:lnTo>
                    <a:pt x="272" y="80"/>
                  </a:lnTo>
                  <a:lnTo>
                    <a:pt x="216" y="88"/>
                  </a:lnTo>
                  <a:lnTo>
                    <a:pt x="222" y="152"/>
                  </a:lnTo>
                  <a:lnTo>
                    <a:pt x="295" y="238"/>
                  </a:lnTo>
                  <a:lnTo>
                    <a:pt x="387" y="308"/>
                  </a:lnTo>
                  <a:lnTo>
                    <a:pt x="469" y="349"/>
                  </a:lnTo>
                  <a:lnTo>
                    <a:pt x="429" y="356"/>
                  </a:lnTo>
                  <a:lnTo>
                    <a:pt x="438" y="417"/>
                  </a:lnTo>
                  <a:lnTo>
                    <a:pt x="399" y="497"/>
                  </a:lnTo>
                  <a:lnTo>
                    <a:pt x="371" y="381"/>
                  </a:lnTo>
                  <a:lnTo>
                    <a:pt x="182" y="254"/>
                  </a:lnTo>
                  <a:lnTo>
                    <a:pt x="137" y="170"/>
                  </a:lnTo>
                  <a:lnTo>
                    <a:pt x="78" y="145"/>
                  </a:lnTo>
                  <a:lnTo>
                    <a:pt x="30" y="181"/>
                  </a:lnTo>
                  <a:lnTo>
                    <a:pt x="0" y="69"/>
                  </a:lnTo>
                  <a:lnTo>
                    <a:pt x="7" y="65"/>
                  </a:lnTo>
                  <a:lnTo>
                    <a:pt x="78" y="57"/>
                  </a:lnTo>
                  <a:lnTo>
                    <a:pt x="140" y="14"/>
                  </a:lnTo>
                  <a:lnTo>
                    <a:pt x="207" y="0"/>
                  </a:lnTo>
                  <a:lnTo>
                    <a:pt x="269" y="31"/>
                  </a:lnTo>
                  <a:lnTo>
                    <a:pt x="269" y="31"/>
                  </a:lnTo>
                  <a:lnTo>
                    <a:pt x="258" y="4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64"/>
            <p:cNvSpPr/>
            <p:nvPr/>
          </p:nvSpPr>
          <p:spPr>
            <a:xfrm>
              <a:off x="6934319" y="4812480"/>
              <a:ext cx="2268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45">
                  <a:moveTo>
                    <a:pt x="0" y="0"/>
                  </a:moveTo>
                  <a:lnTo>
                    <a:pt x="64" y="29"/>
                  </a:lnTo>
                  <a:lnTo>
                    <a:pt x="21" y="4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65"/>
            <p:cNvSpPr/>
            <p:nvPr/>
          </p:nvSpPr>
          <p:spPr>
            <a:xfrm>
              <a:off x="8340480" y="4538880"/>
              <a:ext cx="21600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1" h="701">
                  <a:moveTo>
                    <a:pt x="536" y="6"/>
                  </a:moveTo>
                  <a:cubicBezTo>
                    <a:pt x="579" y="200"/>
                    <a:pt x="601" y="400"/>
                    <a:pt x="601" y="606"/>
                  </a:cubicBezTo>
                  <a:cubicBezTo>
                    <a:pt x="601" y="637"/>
                    <a:pt x="601" y="670"/>
                    <a:pt x="599" y="701"/>
                  </a:cubicBezTo>
                  <a:lnTo>
                    <a:pt x="399" y="586"/>
                  </a:lnTo>
                  <a:lnTo>
                    <a:pt x="297" y="527"/>
                  </a:lnTo>
                  <a:lnTo>
                    <a:pt x="255" y="552"/>
                  </a:lnTo>
                  <a:lnTo>
                    <a:pt x="221" y="572"/>
                  </a:lnTo>
                  <a:lnTo>
                    <a:pt x="120" y="524"/>
                  </a:lnTo>
                  <a:lnTo>
                    <a:pt x="100" y="482"/>
                  </a:lnTo>
                  <a:lnTo>
                    <a:pt x="31" y="454"/>
                  </a:lnTo>
                  <a:lnTo>
                    <a:pt x="0" y="381"/>
                  </a:lnTo>
                  <a:lnTo>
                    <a:pt x="22" y="290"/>
                  </a:lnTo>
                  <a:lnTo>
                    <a:pt x="0" y="161"/>
                  </a:lnTo>
                  <a:lnTo>
                    <a:pt x="24" y="93"/>
                  </a:lnTo>
                  <a:lnTo>
                    <a:pt x="84" y="41"/>
                  </a:lnTo>
                  <a:lnTo>
                    <a:pt x="81" y="0"/>
                  </a:lnTo>
                  <a:lnTo>
                    <a:pt x="241" y="41"/>
                  </a:lnTo>
                  <a:lnTo>
                    <a:pt x="262" y="91"/>
                  </a:lnTo>
                  <a:lnTo>
                    <a:pt x="410" y="155"/>
                  </a:lnTo>
                  <a:lnTo>
                    <a:pt x="456" y="127"/>
                  </a:lnTo>
                  <a:lnTo>
                    <a:pt x="452" y="5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66"/>
            <p:cNvSpPr/>
            <p:nvPr/>
          </p:nvSpPr>
          <p:spPr>
            <a:xfrm>
              <a:off x="7920000" y="4487760"/>
              <a:ext cx="254520" cy="28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81">
                  <a:moveTo>
                    <a:pt x="0" y="781"/>
                  </a:moveTo>
                  <a:lnTo>
                    <a:pt x="0" y="781"/>
                  </a:lnTo>
                  <a:lnTo>
                    <a:pt x="62" y="647"/>
                  </a:lnTo>
                  <a:lnTo>
                    <a:pt x="95" y="611"/>
                  </a:lnTo>
                  <a:lnTo>
                    <a:pt x="126" y="520"/>
                  </a:lnTo>
                  <a:lnTo>
                    <a:pt x="165" y="492"/>
                  </a:lnTo>
                  <a:lnTo>
                    <a:pt x="193" y="428"/>
                  </a:lnTo>
                  <a:lnTo>
                    <a:pt x="258" y="407"/>
                  </a:lnTo>
                  <a:lnTo>
                    <a:pt x="343" y="307"/>
                  </a:lnTo>
                  <a:lnTo>
                    <a:pt x="335" y="241"/>
                  </a:lnTo>
                  <a:lnTo>
                    <a:pt x="396" y="138"/>
                  </a:lnTo>
                  <a:lnTo>
                    <a:pt x="464" y="101"/>
                  </a:lnTo>
                  <a:lnTo>
                    <a:pt x="512" y="0"/>
                  </a:lnTo>
                  <a:lnTo>
                    <a:pt x="574" y="38"/>
                  </a:lnTo>
                  <a:lnTo>
                    <a:pt x="666" y="39"/>
                  </a:lnTo>
                  <a:lnTo>
                    <a:pt x="666" y="39"/>
                  </a:lnTo>
                  <a:lnTo>
                    <a:pt x="684" y="58"/>
                  </a:lnTo>
                  <a:lnTo>
                    <a:pt x="708" y="204"/>
                  </a:lnTo>
                  <a:lnTo>
                    <a:pt x="708" y="204"/>
                  </a:lnTo>
                  <a:lnTo>
                    <a:pt x="602" y="227"/>
                  </a:lnTo>
                  <a:lnTo>
                    <a:pt x="602" y="228"/>
                  </a:lnTo>
                  <a:lnTo>
                    <a:pt x="602" y="278"/>
                  </a:lnTo>
                  <a:lnTo>
                    <a:pt x="602" y="278"/>
                  </a:lnTo>
                  <a:lnTo>
                    <a:pt x="511" y="338"/>
                  </a:lnTo>
                  <a:lnTo>
                    <a:pt x="428" y="351"/>
                  </a:lnTo>
                  <a:lnTo>
                    <a:pt x="380" y="388"/>
                  </a:lnTo>
                  <a:lnTo>
                    <a:pt x="380" y="388"/>
                  </a:lnTo>
                  <a:lnTo>
                    <a:pt x="379" y="444"/>
                  </a:lnTo>
                  <a:lnTo>
                    <a:pt x="379" y="444"/>
                  </a:lnTo>
                  <a:lnTo>
                    <a:pt x="332" y="489"/>
                  </a:lnTo>
                  <a:lnTo>
                    <a:pt x="259" y="486"/>
                  </a:lnTo>
                  <a:lnTo>
                    <a:pt x="239" y="534"/>
                  </a:lnTo>
                  <a:lnTo>
                    <a:pt x="231" y="534"/>
                  </a:lnTo>
                  <a:lnTo>
                    <a:pt x="231" y="551"/>
                  </a:lnTo>
                  <a:lnTo>
                    <a:pt x="211" y="593"/>
                  </a:lnTo>
                  <a:lnTo>
                    <a:pt x="138" y="667"/>
                  </a:lnTo>
                  <a:lnTo>
                    <a:pt x="101" y="77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67"/>
            <p:cNvSpPr/>
            <p:nvPr/>
          </p:nvSpPr>
          <p:spPr>
            <a:xfrm>
              <a:off x="8463600" y="4338360"/>
              <a:ext cx="1620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83">
                  <a:moveTo>
                    <a:pt x="0" y="45"/>
                  </a:moveTo>
                  <a:lnTo>
                    <a:pt x="15" y="0"/>
                  </a:lnTo>
                  <a:cubicBezTo>
                    <a:pt x="26" y="24"/>
                    <a:pt x="35" y="49"/>
                    <a:pt x="46" y="74"/>
                  </a:cubicBezTo>
                  <a:lnTo>
                    <a:pt x="40" y="8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68"/>
            <p:cNvSpPr/>
            <p:nvPr/>
          </p:nvSpPr>
          <p:spPr>
            <a:xfrm>
              <a:off x="7993440" y="4699440"/>
              <a:ext cx="268560" cy="29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7" h="807">
                  <a:moveTo>
                    <a:pt x="304" y="793"/>
                  </a:moveTo>
                  <a:lnTo>
                    <a:pt x="273" y="799"/>
                  </a:lnTo>
                  <a:lnTo>
                    <a:pt x="273" y="790"/>
                  </a:lnTo>
                  <a:lnTo>
                    <a:pt x="273" y="790"/>
                  </a:lnTo>
                  <a:lnTo>
                    <a:pt x="273" y="790"/>
                  </a:lnTo>
                  <a:lnTo>
                    <a:pt x="192" y="807"/>
                  </a:lnTo>
                  <a:lnTo>
                    <a:pt x="148" y="689"/>
                  </a:lnTo>
                  <a:lnTo>
                    <a:pt x="86" y="697"/>
                  </a:lnTo>
                  <a:lnTo>
                    <a:pt x="86" y="697"/>
                  </a:lnTo>
                  <a:lnTo>
                    <a:pt x="86" y="697"/>
                  </a:lnTo>
                  <a:lnTo>
                    <a:pt x="85" y="698"/>
                  </a:lnTo>
                  <a:lnTo>
                    <a:pt x="37" y="686"/>
                  </a:lnTo>
                  <a:lnTo>
                    <a:pt x="37" y="681"/>
                  </a:lnTo>
                  <a:lnTo>
                    <a:pt x="37" y="655"/>
                  </a:lnTo>
                  <a:lnTo>
                    <a:pt x="37" y="655"/>
                  </a:lnTo>
                  <a:lnTo>
                    <a:pt x="37" y="655"/>
                  </a:lnTo>
                  <a:lnTo>
                    <a:pt x="0" y="556"/>
                  </a:lnTo>
                  <a:lnTo>
                    <a:pt x="0" y="556"/>
                  </a:lnTo>
                  <a:lnTo>
                    <a:pt x="9" y="557"/>
                  </a:lnTo>
                  <a:lnTo>
                    <a:pt x="10" y="557"/>
                  </a:lnTo>
                  <a:lnTo>
                    <a:pt x="35" y="511"/>
                  </a:lnTo>
                  <a:lnTo>
                    <a:pt x="69" y="520"/>
                  </a:lnTo>
                  <a:lnTo>
                    <a:pt x="305" y="517"/>
                  </a:lnTo>
                  <a:lnTo>
                    <a:pt x="305" y="517"/>
                  </a:lnTo>
                  <a:lnTo>
                    <a:pt x="305" y="517"/>
                  </a:lnTo>
                  <a:lnTo>
                    <a:pt x="265" y="0"/>
                  </a:lnTo>
                  <a:lnTo>
                    <a:pt x="304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609" y="213"/>
                  </a:lnTo>
                  <a:lnTo>
                    <a:pt x="635" y="256"/>
                  </a:lnTo>
                  <a:lnTo>
                    <a:pt x="701" y="283"/>
                  </a:lnTo>
                  <a:lnTo>
                    <a:pt x="696" y="321"/>
                  </a:lnTo>
                  <a:lnTo>
                    <a:pt x="747" y="318"/>
                  </a:lnTo>
                  <a:lnTo>
                    <a:pt x="747" y="318"/>
                  </a:lnTo>
                  <a:lnTo>
                    <a:pt x="746" y="320"/>
                  </a:lnTo>
                  <a:lnTo>
                    <a:pt x="746" y="467"/>
                  </a:lnTo>
                  <a:lnTo>
                    <a:pt x="715" y="525"/>
                  </a:lnTo>
                  <a:lnTo>
                    <a:pt x="615" y="529"/>
                  </a:lnTo>
                  <a:lnTo>
                    <a:pt x="567" y="549"/>
                  </a:lnTo>
                  <a:lnTo>
                    <a:pt x="524" y="540"/>
                  </a:lnTo>
                  <a:lnTo>
                    <a:pt x="428" y="596"/>
                  </a:lnTo>
                  <a:lnTo>
                    <a:pt x="407" y="638"/>
                  </a:lnTo>
                  <a:lnTo>
                    <a:pt x="370" y="632"/>
                  </a:lnTo>
                  <a:lnTo>
                    <a:pt x="355" y="692"/>
                  </a:lnTo>
                  <a:lnTo>
                    <a:pt x="316" y="71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69"/>
            <p:cNvSpPr/>
            <p:nvPr/>
          </p:nvSpPr>
          <p:spPr>
            <a:xfrm>
              <a:off x="7918920" y="4654800"/>
              <a:ext cx="198000" cy="24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 h="681">
                  <a:moveTo>
                    <a:pt x="115" y="582"/>
                  </a:moveTo>
                  <a:lnTo>
                    <a:pt x="115" y="582"/>
                  </a:lnTo>
                  <a:lnTo>
                    <a:pt x="115" y="580"/>
                  </a:lnTo>
                  <a:lnTo>
                    <a:pt x="25" y="586"/>
                  </a:lnTo>
                  <a:lnTo>
                    <a:pt x="14" y="624"/>
                  </a:lnTo>
                  <a:lnTo>
                    <a:pt x="39" y="521"/>
                  </a:lnTo>
                  <a:lnTo>
                    <a:pt x="22" y="430"/>
                  </a:lnTo>
                  <a:lnTo>
                    <a:pt x="36" y="379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5" y="321"/>
                  </a:lnTo>
                  <a:lnTo>
                    <a:pt x="182" y="323"/>
                  </a:lnTo>
                  <a:lnTo>
                    <a:pt x="177" y="241"/>
                  </a:lnTo>
                  <a:lnTo>
                    <a:pt x="177" y="241"/>
                  </a:lnTo>
                  <a:lnTo>
                    <a:pt x="177" y="241"/>
                  </a:lnTo>
                  <a:lnTo>
                    <a:pt x="230" y="206"/>
                  </a:lnTo>
                  <a:lnTo>
                    <a:pt x="234" y="87"/>
                  </a:lnTo>
                  <a:lnTo>
                    <a:pt x="234" y="70"/>
                  </a:lnTo>
                  <a:lnTo>
                    <a:pt x="242" y="70"/>
                  </a:lnTo>
                  <a:lnTo>
                    <a:pt x="380" y="70"/>
                  </a:lnTo>
                  <a:lnTo>
                    <a:pt x="380" y="70"/>
                  </a:lnTo>
                  <a:lnTo>
                    <a:pt x="382" y="2"/>
                  </a:lnTo>
                  <a:lnTo>
                    <a:pt x="382" y="0"/>
                  </a:lnTo>
                  <a:lnTo>
                    <a:pt x="382" y="0"/>
                  </a:lnTo>
                  <a:lnTo>
                    <a:pt x="551" y="124"/>
                  </a:lnTo>
                  <a:lnTo>
                    <a:pt x="551" y="124"/>
                  </a:lnTo>
                  <a:lnTo>
                    <a:pt x="511" y="124"/>
                  </a:lnTo>
                  <a:lnTo>
                    <a:pt x="472" y="124"/>
                  </a:lnTo>
                  <a:lnTo>
                    <a:pt x="472" y="124"/>
                  </a:lnTo>
                  <a:lnTo>
                    <a:pt x="512" y="641"/>
                  </a:lnTo>
                  <a:lnTo>
                    <a:pt x="512" y="641"/>
                  </a:lnTo>
                  <a:lnTo>
                    <a:pt x="276" y="644"/>
                  </a:lnTo>
                  <a:lnTo>
                    <a:pt x="242" y="635"/>
                  </a:lnTo>
                  <a:lnTo>
                    <a:pt x="217" y="681"/>
                  </a:lnTo>
                  <a:lnTo>
                    <a:pt x="216" y="681"/>
                  </a:lnTo>
                  <a:lnTo>
                    <a:pt x="207" y="680"/>
                  </a:lnTo>
                  <a:lnTo>
                    <a:pt x="207" y="680"/>
                  </a:lnTo>
                  <a:lnTo>
                    <a:pt x="126" y="59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70"/>
            <p:cNvSpPr/>
            <p:nvPr/>
          </p:nvSpPr>
          <p:spPr>
            <a:xfrm>
              <a:off x="8197560" y="4727880"/>
              <a:ext cx="253080" cy="23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4" h="646">
                  <a:moveTo>
                    <a:pt x="323" y="146"/>
                  </a:moveTo>
                  <a:lnTo>
                    <a:pt x="521" y="0"/>
                  </a:lnTo>
                  <a:lnTo>
                    <a:pt x="521" y="0"/>
                  </a:lnTo>
                  <a:lnTo>
                    <a:pt x="622" y="48"/>
                  </a:lnTo>
                  <a:lnTo>
                    <a:pt x="622" y="48"/>
                  </a:lnTo>
                  <a:lnTo>
                    <a:pt x="656" y="28"/>
                  </a:lnTo>
                  <a:lnTo>
                    <a:pt x="667" y="110"/>
                  </a:lnTo>
                  <a:lnTo>
                    <a:pt x="704" y="171"/>
                  </a:lnTo>
                  <a:lnTo>
                    <a:pt x="687" y="362"/>
                  </a:lnTo>
                  <a:lnTo>
                    <a:pt x="601" y="498"/>
                  </a:lnTo>
                  <a:lnTo>
                    <a:pt x="607" y="535"/>
                  </a:lnTo>
                  <a:lnTo>
                    <a:pt x="588" y="545"/>
                  </a:lnTo>
                  <a:lnTo>
                    <a:pt x="587" y="545"/>
                  </a:lnTo>
                  <a:lnTo>
                    <a:pt x="587" y="545"/>
                  </a:lnTo>
                  <a:lnTo>
                    <a:pt x="587" y="545"/>
                  </a:lnTo>
                  <a:lnTo>
                    <a:pt x="587" y="545"/>
                  </a:lnTo>
                  <a:lnTo>
                    <a:pt x="574" y="548"/>
                  </a:lnTo>
                  <a:lnTo>
                    <a:pt x="574" y="548"/>
                  </a:lnTo>
                  <a:lnTo>
                    <a:pt x="574" y="548"/>
                  </a:lnTo>
                  <a:lnTo>
                    <a:pt x="557" y="570"/>
                  </a:lnTo>
                  <a:lnTo>
                    <a:pt x="473" y="554"/>
                  </a:lnTo>
                  <a:lnTo>
                    <a:pt x="439" y="570"/>
                  </a:lnTo>
                  <a:lnTo>
                    <a:pt x="439" y="570"/>
                  </a:lnTo>
                  <a:lnTo>
                    <a:pt x="439" y="570"/>
                  </a:lnTo>
                  <a:lnTo>
                    <a:pt x="439" y="570"/>
                  </a:lnTo>
                  <a:lnTo>
                    <a:pt x="397" y="582"/>
                  </a:lnTo>
                  <a:lnTo>
                    <a:pt x="346" y="556"/>
                  </a:lnTo>
                  <a:lnTo>
                    <a:pt x="346" y="556"/>
                  </a:lnTo>
                  <a:lnTo>
                    <a:pt x="346" y="556"/>
                  </a:lnTo>
                  <a:lnTo>
                    <a:pt x="309" y="574"/>
                  </a:lnTo>
                  <a:lnTo>
                    <a:pt x="242" y="526"/>
                  </a:lnTo>
                  <a:lnTo>
                    <a:pt x="242" y="526"/>
                  </a:lnTo>
                  <a:lnTo>
                    <a:pt x="242" y="526"/>
                  </a:lnTo>
                  <a:lnTo>
                    <a:pt x="177" y="548"/>
                  </a:lnTo>
                  <a:lnTo>
                    <a:pt x="152" y="646"/>
                  </a:lnTo>
                  <a:lnTo>
                    <a:pt x="151" y="643"/>
                  </a:lnTo>
                  <a:lnTo>
                    <a:pt x="113" y="611"/>
                  </a:lnTo>
                  <a:lnTo>
                    <a:pt x="113" y="611"/>
                  </a:lnTo>
                  <a:lnTo>
                    <a:pt x="103" y="615"/>
                  </a:lnTo>
                  <a:lnTo>
                    <a:pt x="101" y="615"/>
                  </a:lnTo>
                  <a:lnTo>
                    <a:pt x="101" y="615"/>
                  </a:lnTo>
                  <a:lnTo>
                    <a:pt x="101" y="615"/>
                  </a:lnTo>
                  <a:lnTo>
                    <a:pt x="98" y="635"/>
                  </a:lnTo>
                  <a:lnTo>
                    <a:pt x="87" y="607"/>
                  </a:lnTo>
                  <a:lnTo>
                    <a:pt x="87" y="607"/>
                  </a:lnTo>
                  <a:lnTo>
                    <a:pt x="87" y="607"/>
                  </a:lnTo>
                  <a:lnTo>
                    <a:pt x="33" y="571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48" y="450"/>
                  </a:lnTo>
                  <a:lnTo>
                    <a:pt x="148" y="446"/>
                  </a:lnTo>
                  <a:lnTo>
                    <a:pt x="148" y="446"/>
                  </a:lnTo>
                  <a:lnTo>
                    <a:pt x="179" y="388"/>
                  </a:lnTo>
                  <a:lnTo>
                    <a:pt x="179" y="241"/>
                  </a:lnTo>
                  <a:lnTo>
                    <a:pt x="180" y="239"/>
                  </a:lnTo>
                  <a:lnTo>
                    <a:pt x="247" y="22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71"/>
            <p:cNvSpPr/>
            <p:nvPr/>
          </p:nvSpPr>
          <p:spPr>
            <a:xfrm>
              <a:off x="6757560" y="4881960"/>
              <a:ext cx="79920" cy="8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" h="239">
                  <a:moveTo>
                    <a:pt x="204" y="0"/>
                  </a:moveTo>
                  <a:lnTo>
                    <a:pt x="223" y="0"/>
                  </a:lnTo>
                  <a:lnTo>
                    <a:pt x="164" y="204"/>
                  </a:lnTo>
                  <a:lnTo>
                    <a:pt x="172" y="232"/>
                  </a:lnTo>
                  <a:lnTo>
                    <a:pt x="172" y="232"/>
                  </a:lnTo>
                  <a:lnTo>
                    <a:pt x="172" y="232"/>
                  </a:lnTo>
                  <a:lnTo>
                    <a:pt x="155" y="239"/>
                  </a:lnTo>
                  <a:lnTo>
                    <a:pt x="146" y="239"/>
                  </a:lnTo>
                  <a:lnTo>
                    <a:pt x="79" y="221"/>
                  </a:lnTo>
                  <a:lnTo>
                    <a:pt x="79" y="221"/>
                  </a:lnTo>
                  <a:lnTo>
                    <a:pt x="0" y="117"/>
                  </a:lnTo>
                  <a:lnTo>
                    <a:pt x="17" y="111"/>
                  </a:lnTo>
                  <a:lnTo>
                    <a:pt x="49" y="67"/>
                  </a:lnTo>
                  <a:lnTo>
                    <a:pt x="96" y="64"/>
                  </a:lnTo>
                  <a:lnTo>
                    <a:pt x="146" y="8"/>
                  </a:lnTo>
                  <a:lnTo>
                    <a:pt x="186" y="11"/>
                  </a:lnTo>
                  <a:lnTo>
                    <a:pt x="187" y="13"/>
                  </a:lnTo>
                  <a:lnTo>
                    <a:pt x="187" y="11"/>
                  </a:lnTo>
                  <a:lnTo>
                    <a:pt x="20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72"/>
            <p:cNvSpPr/>
            <p:nvPr/>
          </p:nvSpPr>
          <p:spPr>
            <a:xfrm>
              <a:off x="8242200" y="4143240"/>
              <a:ext cx="4788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43">
                  <a:moveTo>
                    <a:pt x="28" y="110"/>
                  </a:moveTo>
                  <a:lnTo>
                    <a:pt x="28" y="110"/>
                  </a:lnTo>
                  <a:lnTo>
                    <a:pt x="0" y="106"/>
                  </a:lnTo>
                  <a:lnTo>
                    <a:pt x="86" y="0"/>
                  </a:lnTo>
                  <a:lnTo>
                    <a:pt x="134" y="8"/>
                  </a:lnTo>
                  <a:lnTo>
                    <a:pt x="134" y="8"/>
                  </a:lnTo>
                  <a:lnTo>
                    <a:pt x="95" y="1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73"/>
            <p:cNvSpPr/>
            <p:nvPr/>
          </p:nvSpPr>
          <p:spPr>
            <a:xfrm>
              <a:off x="6826679" y="4993200"/>
              <a:ext cx="93960" cy="4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" h="135">
                  <a:moveTo>
                    <a:pt x="227" y="135"/>
                  </a:moveTo>
                  <a:lnTo>
                    <a:pt x="227" y="135"/>
                  </a:lnTo>
                  <a:lnTo>
                    <a:pt x="227" y="135"/>
                  </a:lnTo>
                  <a:lnTo>
                    <a:pt x="203" y="56"/>
                  </a:lnTo>
                  <a:lnTo>
                    <a:pt x="161" y="34"/>
                  </a:lnTo>
                  <a:lnTo>
                    <a:pt x="112" y="78"/>
                  </a:lnTo>
                  <a:lnTo>
                    <a:pt x="132" y="120"/>
                  </a:lnTo>
                  <a:lnTo>
                    <a:pt x="0" y="89"/>
                  </a:lnTo>
                  <a:lnTo>
                    <a:pt x="22" y="0"/>
                  </a:lnTo>
                  <a:lnTo>
                    <a:pt x="87" y="45"/>
                  </a:lnTo>
                  <a:lnTo>
                    <a:pt x="155" y="0"/>
                  </a:lnTo>
                  <a:lnTo>
                    <a:pt x="254" y="54"/>
                  </a:lnTo>
                  <a:lnTo>
                    <a:pt x="262" y="9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74"/>
            <p:cNvSpPr/>
            <p:nvPr/>
          </p:nvSpPr>
          <p:spPr>
            <a:xfrm>
              <a:off x="6848999" y="5191560"/>
              <a:ext cx="224280" cy="36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4" h="1025">
                  <a:moveTo>
                    <a:pt x="602" y="979"/>
                  </a:moveTo>
                  <a:lnTo>
                    <a:pt x="602" y="979"/>
                  </a:lnTo>
                  <a:lnTo>
                    <a:pt x="568" y="1025"/>
                  </a:lnTo>
                  <a:lnTo>
                    <a:pt x="512" y="968"/>
                  </a:lnTo>
                  <a:lnTo>
                    <a:pt x="331" y="861"/>
                  </a:lnTo>
                  <a:lnTo>
                    <a:pt x="281" y="806"/>
                  </a:lnTo>
                  <a:lnTo>
                    <a:pt x="273" y="760"/>
                  </a:lnTo>
                  <a:lnTo>
                    <a:pt x="163" y="571"/>
                  </a:lnTo>
                  <a:lnTo>
                    <a:pt x="118" y="460"/>
                  </a:lnTo>
                  <a:lnTo>
                    <a:pt x="67" y="378"/>
                  </a:lnTo>
                  <a:lnTo>
                    <a:pt x="13" y="338"/>
                  </a:lnTo>
                  <a:lnTo>
                    <a:pt x="0" y="236"/>
                  </a:lnTo>
                  <a:lnTo>
                    <a:pt x="42" y="187"/>
                  </a:lnTo>
                  <a:lnTo>
                    <a:pt x="42" y="187"/>
                  </a:lnTo>
                  <a:lnTo>
                    <a:pt x="42" y="250"/>
                  </a:lnTo>
                  <a:lnTo>
                    <a:pt x="92" y="276"/>
                  </a:lnTo>
                  <a:lnTo>
                    <a:pt x="134" y="186"/>
                  </a:lnTo>
                  <a:lnTo>
                    <a:pt x="210" y="141"/>
                  </a:lnTo>
                  <a:lnTo>
                    <a:pt x="258" y="84"/>
                  </a:lnTo>
                  <a:lnTo>
                    <a:pt x="259" y="84"/>
                  </a:lnTo>
                  <a:lnTo>
                    <a:pt x="259" y="84"/>
                  </a:lnTo>
                  <a:lnTo>
                    <a:pt x="273" y="0"/>
                  </a:lnTo>
                  <a:lnTo>
                    <a:pt x="273" y="0"/>
                  </a:lnTo>
                  <a:lnTo>
                    <a:pt x="296" y="22"/>
                  </a:lnTo>
                  <a:lnTo>
                    <a:pt x="343" y="62"/>
                  </a:lnTo>
                  <a:lnTo>
                    <a:pt x="360" y="94"/>
                  </a:lnTo>
                  <a:lnTo>
                    <a:pt x="389" y="129"/>
                  </a:lnTo>
                  <a:lnTo>
                    <a:pt x="456" y="125"/>
                  </a:lnTo>
                  <a:lnTo>
                    <a:pt x="509" y="144"/>
                  </a:lnTo>
                  <a:lnTo>
                    <a:pt x="484" y="208"/>
                  </a:lnTo>
                  <a:lnTo>
                    <a:pt x="520" y="232"/>
                  </a:lnTo>
                  <a:lnTo>
                    <a:pt x="493" y="228"/>
                  </a:lnTo>
                  <a:lnTo>
                    <a:pt x="459" y="243"/>
                  </a:lnTo>
                  <a:lnTo>
                    <a:pt x="444" y="248"/>
                  </a:lnTo>
                  <a:lnTo>
                    <a:pt x="439" y="248"/>
                  </a:lnTo>
                  <a:lnTo>
                    <a:pt x="425" y="254"/>
                  </a:lnTo>
                  <a:lnTo>
                    <a:pt x="389" y="282"/>
                  </a:lnTo>
                  <a:lnTo>
                    <a:pt x="380" y="360"/>
                  </a:lnTo>
                  <a:lnTo>
                    <a:pt x="343" y="420"/>
                  </a:lnTo>
                  <a:lnTo>
                    <a:pt x="397" y="502"/>
                  </a:lnTo>
                  <a:lnTo>
                    <a:pt x="386" y="526"/>
                  </a:lnTo>
                  <a:lnTo>
                    <a:pt x="386" y="526"/>
                  </a:lnTo>
                  <a:lnTo>
                    <a:pt x="386" y="526"/>
                  </a:lnTo>
                  <a:lnTo>
                    <a:pt x="475" y="557"/>
                  </a:lnTo>
                  <a:lnTo>
                    <a:pt x="476" y="557"/>
                  </a:lnTo>
                  <a:lnTo>
                    <a:pt x="509" y="544"/>
                  </a:lnTo>
                  <a:lnTo>
                    <a:pt x="510" y="614"/>
                  </a:lnTo>
                  <a:lnTo>
                    <a:pt x="510" y="614"/>
                  </a:lnTo>
                  <a:lnTo>
                    <a:pt x="510" y="614"/>
                  </a:lnTo>
                  <a:lnTo>
                    <a:pt x="560" y="609"/>
                  </a:lnTo>
                  <a:lnTo>
                    <a:pt x="560" y="609"/>
                  </a:lnTo>
                  <a:lnTo>
                    <a:pt x="560" y="609"/>
                  </a:lnTo>
                  <a:lnTo>
                    <a:pt x="608" y="696"/>
                  </a:lnTo>
                  <a:lnTo>
                    <a:pt x="590" y="836"/>
                  </a:lnTo>
                  <a:lnTo>
                    <a:pt x="624" y="91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Freeform: Shape 75"/>
            <p:cNvSpPr/>
            <p:nvPr/>
          </p:nvSpPr>
          <p:spPr>
            <a:xfrm>
              <a:off x="7104240" y="4816080"/>
              <a:ext cx="262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31">
                  <a:moveTo>
                    <a:pt x="12" y="0"/>
                  </a:moveTo>
                  <a:lnTo>
                    <a:pt x="74" y="8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7" name="Freeform: Shape 76"/>
            <p:cNvSpPr/>
            <p:nvPr/>
          </p:nvSpPr>
          <p:spPr>
            <a:xfrm>
              <a:off x="8051760" y="4365000"/>
              <a:ext cx="50040" cy="9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275">
                  <a:moveTo>
                    <a:pt x="140" y="28"/>
                  </a:moveTo>
                  <a:lnTo>
                    <a:pt x="140" y="28"/>
                  </a:lnTo>
                  <a:lnTo>
                    <a:pt x="111" y="59"/>
                  </a:lnTo>
                  <a:lnTo>
                    <a:pt x="95" y="222"/>
                  </a:lnTo>
                  <a:lnTo>
                    <a:pt x="84" y="267"/>
                  </a:lnTo>
                  <a:lnTo>
                    <a:pt x="17" y="275"/>
                  </a:lnTo>
                  <a:lnTo>
                    <a:pt x="28" y="211"/>
                  </a:lnTo>
                  <a:lnTo>
                    <a:pt x="0" y="183"/>
                  </a:lnTo>
                  <a:lnTo>
                    <a:pt x="39" y="59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6" y="5"/>
                  </a:lnTo>
                  <a:lnTo>
                    <a:pt x="61" y="0"/>
                  </a:lnTo>
                  <a:lnTo>
                    <a:pt x="90" y="1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Freeform: Shape 77"/>
            <p:cNvSpPr/>
            <p:nvPr/>
          </p:nvSpPr>
          <p:spPr>
            <a:xfrm>
              <a:off x="7189200" y="5576400"/>
              <a:ext cx="13932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" h="448">
                  <a:moveTo>
                    <a:pt x="335" y="255"/>
                  </a:moveTo>
                  <a:lnTo>
                    <a:pt x="388" y="260"/>
                  </a:lnTo>
                  <a:lnTo>
                    <a:pt x="384" y="344"/>
                  </a:lnTo>
                  <a:lnTo>
                    <a:pt x="384" y="344"/>
                  </a:lnTo>
                  <a:lnTo>
                    <a:pt x="384" y="344"/>
                  </a:lnTo>
                  <a:lnTo>
                    <a:pt x="384" y="344"/>
                  </a:lnTo>
                  <a:lnTo>
                    <a:pt x="386" y="403"/>
                  </a:lnTo>
                  <a:lnTo>
                    <a:pt x="350" y="448"/>
                  </a:lnTo>
                  <a:lnTo>
                    <a:pt x="226" y="429"/>
                  </a:lnTo>
                  <a:lnTo>
                    <a:pt x="226" y="429"/>
                  </a:lnTo>
                  <a:lnTo>
                    <a:pt x="236" y="383"/>
                  </a:lnTo>
                  <a:lnTo>
                    <a:pt x="236" y="381"/>
                  </a:lnTo>
                  <a:lnTo>
                    <a:pt x="250" y="352"/>
                  </a:lnTo>
                  <a:lnTo>
                    <a:pt x="237" y="319"/>
                  </a:lnTo>
                  <a:lnTo>
                    <a:pt x="237" y="319"/>
                  </a:lnTo>
                  <a:lnTo>
                    <a:pt x="87" y="252"/>
                  </a:lnTo>
                  <a:lnTo>
                    <a:pt x="87" y="252"/>
                  </a:lnTo>
                  <a:lnTo>
                    <a:pt x="20" y="183"/>
                  </a:lnTo>
                  <a:lnTo>
                    <a:pt x="20" y="181"/>
                  </a:lnTo>
                  <a:lnTo>
                    <a:pt x="0" y="167"/>
                  </a:lnTo>
                  <a:lnTo>
                    <a:pt x="20" y="21"/>
                  </a:lnTo>
                  <a:lnTo>
                    <a:pt x="136" y="0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217" y="155"/>
                  </a:lnTo>
                  <a:lnTo>
                    <a:pt x="220" y="155"/>
                  </a:lnTo>
                  <a:lnTo>
                    <a:pt x="262" y="162"/>
                  </a:lnTo>
                  <a:lnTo>
                    <a:pt x="268" y="162"/>
                  </a:lnTo>
                  <a:lnTo>
                    <a:pt x="308" y="16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Freeform: Shape 78"/>
            <p:cNvSpPr/>
            <p:nvPr/>
          </p:nvSpPr>
          <p:spPr>
            <a:xfrm>
              <a:off x="8384760" y="4270680"/>
              <a:ext cx="4356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74">
                  <a:moveTo>
                    <a:pt x="122" y="19"/>
                  </a:moveTo>
                  <a:lnTo>
                    <a:pt x="81" y="65"/>
                  </a:lnTo>
                  <a:lnTo>
                    <a:pt x="11" y="74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0" y="34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87" y="8"/>
                  </a:lnTo>
                  <a:lnTo>
                    <a:pt x="87" y="8"/>
                  </a:lnTo>
                  <a:lnTo>
                    <a:pt x="101" y="8"/>
                  </a:lnTo>
                  <a:lnTo>
                    <a:pt x="101" y="8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Freeform: Shape 79"/>
            <p:cNvSpPr/>
            <p:nvPr/>
          </p:nvSpPr>
          <p:spPr>
            <a:xfrm>
              <a:off x="7974360" y="4993200"/>
              <a:ext cx="4932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" h="169">
                  <a:moveTo>
                    <a:pt x="138" y="82"/>
                  </a:moveTo>
                  <a:lnTo>
                    <a:pt x="84" y="169"/>
                  </a:lnTo>
                  <a:lnTo>
                    <a:pt x="35" y="143"/>
                  </a:lnTo>
                  <a:lnTo>
                    <a:pt x="0" y="53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80"/>
            <p:cNvSpPr/>
            <p:nvPr/>
          </p:nvSpPr>
          <p:spPr>
            <a:xfrm>
              <a:off x="7912799" y="4864320"/>
              <a:ext cx="93600" cy="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1" h="231">
                  <a:moveTo>
                    <a:pt x="20" y="231"/>
                  </a:moveTo>
                  <a:lnTo>
                    <a:pt x="19" y="231"/>
                  </a:lnTo>
                  <a:lnTo>
                    <a:pt x="19" y="231"/>
                  </a:lnTo>
                  <a:lnTo>
                    <a:pt x="17" y="191"/>
                  </a:lnTo>
                  <a:lnTo>
                    <a:pt x="93" y="163"/>
                  </a:lnTo>
                  <a:lnTo>
                    <a:pt x="28" y="163"/>
                  </a:lnTo>
                  <a:lnTo>
                    <a:pt x="0" y="102"/>
                  </a:lnTo>
                  <a:lnTo>
                    <a:pt x="31" y="42"/>
                  </a:lnTo>
                  <a:lnTo>
                    <a:pt x="42" y="4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3" y="11"/>
                  </a:lnTo>
                  <a:lnTo>
                    <a:pt x="224" y="98"/>
                  </a:lnTo>
                  <a:lnTo>
                    <a:pt x="261" y="197"/>
                  </a:lnTo>
                  <a:lnTo>
                    <a:pt x="261" y="197"/>
                  </a:lnTo>
                  <a:lnTo>
                    <a:pt x="261" y="223"/>
                  </a:lnTo>
                  <a:lnTo>
                    <a:pt x="261" y="228"/>
                  </a:lnTo>
                  <a:lnTo>
                    <a:pt x="261" y="228"/>
                  </a:lnTo>
                  <a:lnTo>
                    <a:pt x="261" y="228"/>
                  </a:lnTo>
                  <a:lnTo>
                    <a:pt x="155" y="21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81"/>
            <p:cNvSpPr/>
            <p:nvPr/>
          </p:nvSpPr>
          <p:spPr>
            <a:xfrm>
              <a:off x="6720480" y="4892040"/>
              <a:ext cx="3600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" h="59">
                  <a:moveTo>
                    <a:pt x="101" y="59"/>
                  </a:moveTo>
                  <a:lnTo>
                    <a:pt x="0" y="38"/>
                  </a:lnTo>
                  <a:lnTo>
                    <a:pt x="38" y="0"/>
                  </a:lnTo>
                  <a:lnTo>
                    <a:pt x="65" y="22"/>
                  </a:lnTo>
                  <a:lnTo>
                    <a:pt x="81" y="3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82"/>
            <p:cNvSpPr/>
            <p:nvPr/>
          </p:nvSpPr>
          <p:spPr>
            <a:xfrm>
              <a:off x="8191080" y="4971600"/>
              <a:ext cx="2916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" h="273">
                  <a:moveTo>
                    <a:pt x="80" y="266"/>
                  </a:moveTo>
                  <a:lnTo>
                    <a:pt x="80" y="266"/>
                  </a:lnTo>
                  <a:lnTo>
                    <a:pt x="62" y="273"/>
                  </a:lnTo>
                  <a:lnTo>
                    <a:pt x="62" y="273"/>
                  </a:lnTo>
                  <a:lnTo>
                    <a:pt x="62" y="273"/>
                  </a:lnTo>
                  <a:lnTo>
                    <a:pt x="31" y="234"/>
                  </a:lnTo>
                  <a:lnTo>
                    <a:pt x="26" y="127"/>
                  </a:lnTo>
                  <a:lnTo>
                    <a:pt x="0" y="0"/>
                  </a:lnTo>
                  <a:lnTo>
                    <a:pt x="45" y="6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3" y="42"/>
                  </a:lnTo>
                  <a:lnTo>
                    <a:pt x="43" y="42"/>
                  </a:lnTo>
                  <a:lnTo>
                    <a:pt x="80" y="110"/>
                  </a:lnTo>
                  <a:lnTo>
                    <a:pt x="82" y="248"/>
                  </a:lnTo>
                  <a:lnTo>
                    <a:pt x="82" y="24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83"/>
            <p:cNvSpPr/>
            <p:nvPr/>
          </p:nvSpPr>
          <p:spPr>
            <a:xfrm>
              <a:off x="8312760" y="4457880"/>
              <a:ext cx="58680" cy="13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387">
                  <a:moveTo>
                    <a:pt x="29" y="21"/>
                  </a:moveTo>
                  <a:lnTo>
                    <a:pt x="29" y="21"/>
                  </a:lnTo>
                  <a:lnTo>
                    <a:pt x="74" y="0"/>
                  </a:lnTo>
                  <a:lnTo>
                    <a:pt x="138" y="93"/>
                  </a:lnTo>
                  <a:lnTo>
                    <a:pt x="99" y="166"/>
                  </a:lnTo>
                  <a:lnTo>
                    <a:pt x="161" y="226"/>
                  </a:lnTo>
                  <a:lnTo>
                    <a:pt x="161" y="226"/>
                  </a:lnTo>
                  <a:lnTo>
                    <a:pt x="164" y="268"/>
                  </a:lnTo>
                  <a:lnTo>
                    <a:pt x="105" y="319"/>
                  </a:lnTo>
                  <a:lnTo>
                    <a:pt x="82" y="387"/>
                  </a:lnTo>
                  <a:lnTo>
                    <a:pt x="82" y="387"/>
                  </a:lnTo>
                  <a:lnTo>
                    <a:pt x="59" y="287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84"/>
            <p:cNvSpPr/>
            <p:nvPr/>
          </p:nvSpPr>
          <p:spPr>
            <a:xfrm>
              <a:off x="6519960" y="4166640"/>
              <a:ext cx="717840" cy="50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" h="1417">
                  <a:moveTo>
                    <a:pt x="18" y="1009"/>
                  </a:moveTo>
                  <a:lnTo>
                    <a:pt x="0" y="1007"/>
                  </a:lnTo>
                  <a:cubicBezTo>
                    <a:pt x="83" y="640"/>
                    <a:pt x="238" y="300"/>
                    <a:pt x="447" y="0"/>
                  </a:cubicBezTo>
                  <a:lnTo>
                    <a:pt x="621" y="16"/>
                  </a:lnTo>
                  <a:lnTo>
                    <a:pt x="855" y="36"/>
                  </a:lnTo>
                  <a:lnTo>
                    <a:pt x="1009" y="49"/>
                  </a:lnTo>
                  <a:lnTo>
                    <a:pt x="1119" y="112"/>
                  </a:lnTo>
                  <a:lnTo>
                    <a:pt x="1241" y="104"/>
                  </a:lnTo>
                  <a:lnTo>
                    <a:pt x="1336" y="191"/>
                  </a:lnTo>
                  <a:lnTo>
                    <a:pt x="1386" y="281"/>
                  </a:lnTo>
                  <a:lnTo>
                    <a:pt x="1359" y="382"/>
                  </a:lnTo>
                  <a:lnTo>
                    <a:pt x="1288" y="455"/>
                  </a:lnTo>
                  <a:lnTo>
                    <a:pt x="1303" y="486"/>
                  </a:lnTo>
                  <a:lnTo>
                    <a:pt x="1466" y="430"/>
                  </a:lnTo>
                  <a:lnTo>
                    <a:pt x="1474" y="393"/>
                  </a:lnTo>
                  <a:lnTo>
                    <a:pt x="1570" y="390"/>
                  </a:lnTo>
                  <a:lnTo>
                    <a:pt x="1684" y="318"/>
                  </a:lnTo>
                  <a:lnTo>
                    <a:pt x="1809" y="325"/>
                  </a:lnTo>
                  <a:lnTo>
                    <a:pt x="1874" y="280"/>
                  </a:lnTo>
                  <a:lnTo>
                    <a:pt x="1947" y="194"/>
                  </a:lnTo>
                  <a:lnTo>
                    <a:pt x="1995" y="218"/>
                  </a:lnTo>
                  <a:lnTo>
                    <a:pt x="1983" y="323"/>
                  </a:lnTo>
                  <a:lnTo>
                    <a:pt x="1970" y="353"/>
                  </a:lnTo>
                  <a:lnTo>
                    <a:pt x="1834" y="398"/>
                  </a:lnTo>
                  <a:lnTo>
                    <a:pt x="1738" y="526"/>
                  </a:lnTo>
                  <a:lnTo>
                    <a:pt x="1645" y="542"/>
                  </a:lnTo>
                  <a:lnTo>
                    <a:pt x="1536" y="688"/>
                  </a:lnTo>
                  <a:lnTo>
                    <a:pt x="1480" y="674"/>
                  </a:lnTo>
                  <a:lnTo>
                    <a:pt x="1465" y="823"/>
                  </a:lnTo>
                  <a:lnTo>
                    <a:pt x="1173" y="1035"/>
                  </a:lnTo>
                  <a:lnTo>
                    <a:pt x="1133" y="1158"/>
                  </a:lnTo>
                  <a:lnTo>
                    <a:pt x="1144" y="1317"/>
                  </a:lnTo>
                  <a:lnTo>
                    <a:pt x="1105" y="1414"/>
                  </a:lnTo>
                  <a:lnTo>
                    <a:pt x="1074" y="1417"/>
                  </a:lnTo>
                  <a:lnTo>
                    <a:pt x="1037" y="1283"/>
                  </a:lnTo>
                  <a:lnTo>
                    <a:pt x="1060" y="1201"/>
                  </a:lnTo>
                  <a:lnTo>
                    <a:pt x="1020" y="1130"/>
                  </a:lnTo>
                  <a:lnTo>
                    <a:pt x="958" y="1151"/>
                  </a:lnTo>
                  <a:lnTo>
                    <a:pt x="936" y="1105"/>
                  </a:lnTo>
                  <a:lnTo>
                    <a:pt x="770" y="1117"/>
                  </a:lnTo>
                  <a:lnTo>
                    <a:pt x="714" y="1175"/>
                  </a:lnTo>
                  <a:lnTo>
                    <a:pt x="681" y="1133"/>
                  </a:lnTo>
                  <a:lnTo>
                    <a:pt x="584" y="1137"/>
                  </a:lnTo>
                  <a:lnTo>
                    <a:pt x="443" y="1204"/>
                  </a:lnTo>
                  <a:lnTo>
                    <a:pt x="384" y="1294"/>
                  </a:lnTo>
                  <a:lnTo>
                    <a:pt x="387" y="1344"/>
                  </a:lnTo>
                  <a:lnTo>
                    <a:pt x="309" y="1314"/>
                  </a:lnTo>
                  <a:lnTo>
                    <a:pt x="308" y="1243"/>
                  </a:lnTo>
                  <a:lnTo>
                    <a:pt x="273" y="1127"/>
                  </a:lnTo>
                  <a:lnTo>
                    <a:pt x="267" y="1114"/>
                  </a:lnTo>
                  <a:lnTo>
                    <a:pt x="196" y="1147"/>
                  </a:lnTo>
                  <a:lnTo>
                    <a:pt x="177" y="1156"/>
                  </a:lnTo>
                  <a:lnTo>
                    <a:pt x="139" y="1116"/>
                  </a:lnTo>
                  <a:lnTo>
                    <a:pt x="132" y="1047"/>
                  </a:lnTo>
                  <a:lnTo>
                    <a:pt x="98" y="98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85"/>
            <p:cNvSpPr/>
            <p:nvPr/>
          </p:nvSpPr>
          <p:spPr>
            <a:xfrm>
              <a:off x="7578360" y="3732840"/>
              <a:ext cx="366119" cy="27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8" h="754">
                  <a:moveTo>
                    <a:pt x="138" y="51"/>
                  </a:moveTo>
                  <a:lnTo>
                    <a:pt x="136" y="0"/>
                  </a:lnTo>
                  <a:cubicBezTo>
                    <a:pt x="399" y="27"/>
                    <a:pt x="651" y="87"/>
                    <a:pt x="887" y="179"/>
                  </a:cubicBezTo>
                  <a:lnTo>
                    <a:pt x="872" y="183"/>
                  </a:lnTo>
                  <a:lnTo>
                    <a:pt x="954" y="206"/>
                  </a:lnTo>
                  <a:cubicBezTo>
                    <a:pt x="976" y="214"/>
                    <a:pt x="997" y="224"/>
                    <a:pt x="1018" y="233"/>
                  </a:cubicBezTo>
                  <a:lnTo>
                    <a:pt x="904" y="296"/>
                  </a:lnTo>
                  <a:lnTo>
                    <a:pt x="655" y="357"/>
                  </a:lnTo>
                  <a:lnTo>
                    <a:pt x="611" y="410"/>
                  </a:lnTo>
                  <a:lnTo>
                    <a:pt x="503" y="452"/>
                  </a:lnTo>
                  <a:lnTo>
                    <a:pt x="368" y="483"/>
                  </a:lnTo>
                  <a:lnTo>
                    <a:pt x="360" y="562"/>
                  </a:lnTo>
                  <a:lnTo>
                    <a:pt x="279" y="621"/>
                  </a:lnTo>
                  <a:lnTo>
                    <a:pt x="208" y="754"/>
                  </a:lnTo>
                  <a:lnTo>
                    <a:pt x="138" y="749"/>
                  </a:lnTo>
                  <a:lnTo>
                    <a:pt x="119" y="700"/>
                  </a:lnTo>
                  <a:lnTo>
                    <a:pt x="50" y="704"/>
                  </a:lnTo>
                  <a:lnTo>
                    <a:pt x="12" y="613"/>
                  </a:lnTo>
                  <a:lnTo>
                    <a:pt x="11" y="528"/>
                  </a:lnTo>
                  <a:lnTo>
                    <a:pt x="70" y="493"/>
                  </a:lnTo>
                  <a:lnTo>
                    <a:pt x="14" y="476"/>
                  </a:lnTo>
                  <a:lnTo>
                    <a:pt x="0" y="391"/>
                  </a:lnTo>
                  <a:lnTo>
                    <a:pt x="60" y="295"/>
                  </a:lnTo>
                  <a:lnTo>
                    <a:pt x="132" y="283"/>
                  </a:lnTo>
                  <a:lnTo>
                    <a:pt x="192" y="205"/>
                  </a:lnTo>
                  <a:lnTo>
                    <a:pt x="95" y="182"/>
                  </a:lnTo>
                  <a:lnTo>
                    <a:pt x="177" y="143"/>
                  </a:lnTo>
                  <a:lnTo>
                    <a:pt x="71" y="10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6"/>
            <p:cNvSpPr/>
            <p:nvPr/>
          </p:nvSpPr>
          <p:spPr>
            <a:xfrm>
              <a:off x="7126560" y="4204800"/>
              <a:ext cx="195840" cy="11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312">
                  <a:moveTo>
                    <a:pt x="126" y="219"/>
                  </a:moveTo>
                  <a:lnTo>
                    <a:pt x="0" y="212"/>
                  </a:lnTo>
                  <a:lnTo>
                    <a:pt x="79" y="161"/>
                  </a:lnTo>
                  <a:lnTo>
                    <a:pt x="82" y="160"/>
                  </a:lnTo>
                  <a:lnTo>
                    <a:pt x="82" y="158"/>
                  </a:lnTo>
                  <a:lnTo>
                    <a:pt x="194" y="115"/>
                  </a:lnTo>
                  <a:lnTo>
                    <a:pt x="293" y="43"/>
                  </a:lnTo>
                  <a:lnTo>
                    <a:pt x="400" y="1"/>
                  </a:lnTo>
                  <a:lnTo>
                    <a:pt x="465" y="0"/>
                  </a:lnTo>
                  <a:lnTo>
                    <a:pt x="479" y="40"/>
                  </a:lnTo>
                  <a:lnTo>
                    <a:pt x="420" y="164"/>
                  </a:lnTo>
                  <a:lnTo>
                    <a:pt x="534" y="203"/>
                  </a:lnTo>
                  <a:lnTo>
                    <a:pt x="545" y="220"/>
                  </a:lnTo>
                  <a:lnTo>
                    <a:pt x="403" y="256"/>
                  </a:lnTo>
                  <a:lnTo>
                    <a:pt x="324" y="312"/>
                  </a:lnTo>
                  <a:lnTo>
                    <a:pt x="334" y="253"/>
                  </a:lnTo>
                  <a:lnTo>
                    <a:pt x="391" y="209"/>
                  </a:lnTo>
                  <a:lnTo>
                    <a:pt x="299" y="217"/>
                  </a:lnTo>
                  <a:lnTo>
                    <a:pt x="299" y="217"/>
                  </a:lnTo>
                  <a:lnTo>
                    <a:pt x="312" y="112"/>
                  </a:lnTo>
                  <a:lnTo>
                    <a:pt x="312" y="112"/>
                  </a:lnTo>
                  <a:lnTo>
                    <a:pt x="264" y="88"/>
                  </a:lnTo>
                  <a:lnTo>
                    <a:pt x="191" y="17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87"/>
            <p:cNvSpPr/>
            <p:nvPr/>
          </p:nvSpPr>
          <p:spPr>
            <a:xfrm>
              <a:off x="7251120" y="3738960"/>
              <a:ext cx="237960" cy="21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2" h="599">
                  <a:moveTo>
                    <a:pt x="0" y="75"/>
                  </a:moveTo>
                  <a:lnTo>
                    <a:pt x="2" y="70"/>
                  </a:lnTo>
                  <a:cubicBezTo>
                    <a:pt x="99" y="44"/>
                    <a:pt x="200" y="22"/>
                    <a:pt x="302" y="5"/>
                  </a:cubicBezTo>
                  <a:lnTo>
                    <a:pt x="285" y="30"/>
                  </a:lnTo>
                  <a:lnTo>
                    <a:pt x="408" y="0"/>
                  </a:lnTo>
                  <a:lnTo>
                    <a:pt x="588" y="131"/>
                  </a:lnTo>
                  <a:lnTo>
                    <a:pt x="586" y="210"/>
                  </a:lnTo>
                  <a:lnTo>
                    <a:pt x="513" y="233"/>
                  </a:lnTo>
                  <a:lnTo>
                    <a:pt x="611" y="275"/>
                  </a:lnTo>
                  <a:lnTo>
                    <a:pt x="662" y="366"/>
                  </a:lnTo>
                  <a:lnTo>
                    <a:pt x="529" y="430"/>
                  </a:lnTo>
                  <a:lnTo>
                    <a:pt x="499" y="349"/>
                  </a:lnTo>
                  <a:lnTo>
                    <a:pt x="441" y="365"/>
                  </a:lnTo>
                  <a:lnTo>
                    <a:pt x="493" y="490"/>
                  </a:lnTo>
                  <a:lnTo>
                    <a:pt x="447" y="557"/>
                  </a:lnTo>
                  <a:lnTo>
                    <a:pt x="346" y="494"/>
                  </a:lnTo>
                  <a:lnTo>
                    <a:pt x="391" y="599"/>
                  </a:lnTo>
                  <a:lnTo>
                    <a:pt x="315" y="576"/>
                  </a:lnTo>
                  <a:lnTo>
                    <a:pt x="240" y="520"/>
                  </a:lnTo>
                  <a:lnTo>
                    <a:pt x="226" y="439"/>
                  </a:lnTo>
                  <a:lnTo>
                    <a:pt x="82" y="439"/>
                  </a:lnTo>
                  <a:lnTo>
                    <a:pt x="136" y="385"/>
                  </a:lnTo>
                  <a:lnTo>
                    <a:pt x="257" y="394"/>
                  </a:lnTo>
                  <a:lnTo>
                    <a:pt x="251" y="354"/>
                  </a:lnTo>
                  <a:lnTo>
                    <a:pt x="355" y="295"/>
                  </a:lnTo>
                  <a:lnTo>
                    <a:pt x="366" y="250"/>
                  </a:lnTo>
                  <a:lnTo>
                    <a:pt x="288" y="155"/>
                  </a:lnTo>
                  <a:lnTo>
                    <a:pt x="158" y="148"/>
                  </a:lnTo>
                  <a:lnTo>
                    <a:pt x="53" y="12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88"/>
            <p:cNvSpPr/>
            <p:nvPr/>
          </p:nvSpPr>
          <p:spPr>
            <a:xfrm>
              <a:off x="7180920" y="3865679"/>
              <a:ext cx="6588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" h="143">
                  <a:moveTo>
                    <a:pt x="94" y="0"/>
                  </a:moveTo>
                  <a:lnTo>
                    <a:pt x="184" y="120"/>
                  </a:lnTo>
                  <a:lnTo>
                    <a:pt x="93" y="93"/>
                  </a:lnTo>
                  <a:lnTo>
                    <a:pt x="0" y="143"/>
                  </a:lnTo>
                  <a:lnTo>
                    <a:pt x="6" y="8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89"/>
            <p:cNvSpPr/>
            <p:nvPr/>
          </p:nvSpPr>
          <p:spPr>
            <a:xfrm>
              <a:off x="7289640" y="4252320"/>
              <a:ext cx="25920" cy="1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9">
                  <a:moveTo>
                    <a:pt x="0" y="0"/>
                  </a:moveTo>
                  <a:lnTo>
                    <a:pt x="73" y="25"/>
                  </a:lnTo>
                  <a:lnTo>
                    <a:pt x="33" y="4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90"/>
            <p:cNvSpPr/>
            <p:nvPr/>
          </p:nvSpPr>
          <p:spPr>
            <a:xfrm>
              <a:off x="6681600" y="3776040"/>
              <a:ext cx="763560" cy="56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1571">
                  <a:moveTo>
                    <a:pt x="173" y="1104"/>
                  </a:moveTo>
                  <a:lnTo>
                    <a:pt x="0" y="1089"/>
                  </a:lnTo>
                  <a:cubicBezTo>
                    <a:pt x="291" y="671"/>
                    <a:pt x="693" y="335"/>
                    <a:pt x="1162" y="122"/>
                  </a:cubicBezTo>
                  <a:lnTo>
                    <a:pt x="1227" y="131"/>
                  </a:lnTo>
                  <a:lnTo>
                    <a:pt x="1352" y="88"/>
                  </a:lnTo>
                  <a:lnTo>
                    <a:pt x="1397" y="45"/>
                  </a:lnTo>
                  <a:lnTo>
                    <a:pt x="1383" y="32"/>
                  </a:lnTo>
                  <a:cubicBezTo>
                    <a:pt x="1416" y="21"/>
                    <a:pt x="1449" y="10"/>
                    <a:pt x="1481" y="0"/>
                  </a:cubicBezTo>
                  <a:lnTo>
                    <a:pt x="1438" y="111"/>
                  </a:lnTo>
                  <a:lnTo>
                    <a:pt x="1518" y="60"/>
                  </a:lnTo>
                  <a:lnTo>
                    <a:pt x="1481" y="170"/>
                  </a:lnTo>
                  <a:lnTo>
                    <a:pt x="1512" y="166"/>
                  </a:lnTo>
                  <a:lnTo>
                    <a:pt x="1649" y="37"/>
                  </a:lnTo>
                  <a:lnTo>
                    <a:pt x="1722" y="52"/>
                  </a:lnTo>
                  <a:lnTo>
                    <a:pt x="1647" y="197"/>
                  </a:lnTo>
                  <a:lnTo>
                    <a:pt x="1545" y="235"/>
                  </a:lnTo>
                  <a:lnTo>
                    <a:pt x="1483" y="229"/>
                  </a:lnTo>
                  <a:lnTo>
                    <a:pt x="1340" y="330"/>
                  </a:lnTo>
                  <a:lnTo>
                    <a:pt x="1262" y="335"/>
                  </a:lnTo>
                  <a:lnTo>
                    <a:pt x="1211" y="383"/>
                  </a:lnTo>
                  <a:lnTo>
                    <a:pt x="1072" y="434"/>
                  </a:lnTo>
                  <a:lnTo>
                    <a:pt x="923" y="583"/>
                  </a:lnTo>
                  <a:lnTo>
                    <a:pt x="963" y="605"/>
                  </a:lnTo>
                  <a:lnTo>
                    <a:pt x="921" y="701"/>
                  </a:lnTo>
                  <a:lnTo>
                    <a:pt x="1039" y="719"/>
                  </a:lnTo>
                  <a:lnTo>
                    <a:pt x="1064" y="772"/>
                  </a:lnTo>
                  <a:lnTo>
                    <a:pt x="1135" y="817"/>
                  </a:lnTo>
                  <a:lnTo>
                    <a:pt x="1211" y="831"/>
                  </a:lnTo>
                  <a:lnTo>
                    <a:pt x="1149" y="947"/>
                  </a:lnTo>
                  <a:lnTo>
                    <a:pt x="1191" y="1054"/>
                  </a:lnTo>
                  <a:lnTo>
                    <a:pt x="1261" y="1003"/>
                  </a:lnTo>
                  <a:lnTo>
                    <a:pt x="1289" y="862"/>
                  </a:lnTo>
                  <a:lnTo>
                    <a:pt x="1411" y="814"/>
                  </a:lnTo>
                  <a:lnTo>
                    <a:pt x="1452" y="778"/>
                  </a:lnTo>
                  <a:lnTo>
                    <a:pt x="1481" y="685"/>
                  </a:lnTo>
                  <a:lnTo>
                    <a:pt x="1463" y="631"/>
                  </a:lnTo>
                  <a:lnTo>
                    <a:pt x="1531" y="589"/>
                  </a:lnTo>
                  <a:lnTo>
                    <a:pt x="1535" y="529"/>
                  </a:lnTo>
                  <a:lnTo>
                    <a:pt x="1615" y="437"/>
                  </a:lnTo>
                  <a:lnTo>
                    <a:pt x="1736" y="451"/>
                  </a:lnTo>
                  <a:lnTo>
                    <a:pt x="1770" y="527"/>
                  </a:lnTo>
                  <a:lnTo>
                    <a:pt x="1829" y="533"/>
                  </a:lnTo>
                  <a:lnTo>
                    <a:pt x="1770" y="654"/>
                  </a:lnTo>
                  <a:lnTo>
                    <a:pt x="1808" y="691"/>
                  </a:lnTo>
                  <a:lnTo>
                    <a:pt x="1883" y="670"/>
                  </a:lnTo>
                  <a:lnTo>
                    <a:pt x="1973" y="583"/>
                  </a:lnTo>
                  <a:lnTo>
                    <a:pt x="2004" y="771"/>
                  </a:lnTo>
                  <a:lnTo>
                    <a:pt x="1968" y="798"/>
                  </a:lnTo>
                  <a:lnTo>
                    <a:pt x="2122" y="964"/>
                  </a:lnTo>
                  <a:lnTo>
                    <a:pt x="2111" y="1040"/>
                  </a:lnTo>
                  <a:lnTo>
                    <a:pt x="1987" y="1087"/>
                  </a:lnTo>
                  <a:lnTo>
                    <a:pt x="1911" y="1141"/>
                  </a:lnTo>
                  <a:lnTo>
                    <a:pt x="1661" y="1132"/>
                  </a:lnTo>
                  <a:lnTo>
                    <a:pt x="1608" y="1180"/>
                  </a:lnTo>
                  <a:lnTo>
                    <a:pt x="1532" y="1208"/>
                  </a:lnTo>
                  <a:lnTo>
                    <a:pt x="1402" y="1315"/>
                  </a:lnTo>
                  <a:lnTo>
                    <a:pt x="1317" y="1349"/>
                  </a:lnTo>
                  <a:lnTo>
                    <a:pt x="1317" y="1351"/>
                  </a:lnTo>
                  <a:lnTo>
                    <a:pt x="1315" y="1352"/>
                  </a:lnTo>
                  <a:lnTo>
                    <a:pt x="1236" y="1403"/>
                  </a:lnTo>
                  <a:lnTo>
                    <a:pt x="1123" y="1475"/>
                  </a:lnTo>
                  <a:lnTo>
                    <a:pt x="1027" y="1478"/>
                  </a:lnTo>
                  <a:lnTo>
                    <a:pt x="1019" y="1515"/>
                  </a:lnTo>
                  <a:lnTo>
                    <a:pt x="856" y="1571"/>
                  </a:lnTo>
                  <a:lnTo>
                    <a:pt x="841" y="1540"/>
                  </a:lnTo>
                  <a:lnTo>
                    <a:pt x="912" y="1467"/>
                  </a:lnTo>
                  <a:lnTo>
                    <a:pt x="938" y="1366"/>
                  </a:lnTo>
                  <a:lnTo>
                    <a:pt x="889" y="1276"/>
                  </a:lnTo>
                  <a:lnTo>
                    <a:pt x="794" y="1189"/>
                  </a:lnTo>
                  <a:lnTo>
                    <a:pt x="671" y="1197"/>
                  </a:lnTo>
                  <a:lnTo>
                    <a:pt x="561" y="1134"/>
                  </a:lnTo>
                  <a:lnTo>
                    <a:pt x="408" y="112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91"/>
            <p:cNvSpPr/>
            <p:nvPr/>
          </p:nvSpPr>
          <p:spPr>
            <a:xfrm>
              <a:off x="7386120" y="3734640"/>
              <a:ext cx="24840" cy="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" h="12">
                  <a:moveTo>
                    <a:pt x="70" y="12"/>
                  </a:moveTo>
                  <a:lnTo>
                    <a:pt x="0" y="6"/>
                  </a:lnTo>
                  <a:cubicBezTo>
                    <a:pt x="17" y="5"/>
                    <a:pt x="36" y="1"/>
                    <a:pt x="5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92"/>
            <p:cNvSpPr/>
            <p:nvPr/>
          </p:nvSpPr>
          <p:spPr>
            <a:xfrm>
              <a:off x="7362719" y="4163040"/>
              <a:ext cx="88920" cy="9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" h="274">
                  <a:moveTo>
                    <a:pt x="135" y="88"/>
                  </a:moveTo>
                  <a:lnTo>
                    <a:pt x="248" y="133"/>
                  </a:lnTo>
                  <a:lnTo>
                    <a:pt x="220" y="274"/>
                  </a:lnTo>
                  <a:lnTo>
                    <a:pt x="166" y="223"/>
                  </a:lnTo>
                  <a:lnTo>
                    <a:pt x="0" y="217"/>
                  </a:lnTo>
                  <a:lnTo>
                    <a:pt x="126" y="48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93"/>
            <p:cNvSpPr/>
            <p:nvPr/>
          </p:nvSpPr>
          <p:spPr>
            <a:xfrm>
              <a:off x="7136640" y="3800880"/>
              <a:ext cx="5040" cy="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3">
                  <a:moveTo>
                    <a:pt x="11" y="13"/>
                  </a:moveTo>
                  <a:lnTo>
                    <a:pt x="0" y="7"/>
                  </a:lnTo>
                  <a:cubicBezTo>
                    <a:pt x="5" y="5"/>
                    <a:pt x="11" y="2"/>
                    <a:pt x="1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94"/>
            <p:cNvSpPr/>
            <p:nvPr/>
          </p:nvSpPr>
          <p:spPr>
            <a:xfrm>
              <a:off x="7946280" y="4940639"/>
              <a:ext cx="11592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3" h="290">
                  <a:moveTo>
                    <a:pt x="172" y="146"/>
                  </a:moveTo>
                  <a:lnTo>
                    <a:pt x="172" y="146"/>
                  </a:lnTo>
                  <a:lnTo>
                    <a:pt x="110" y="168"/>
                  </a:lnTo>
                  <a:lnTo>
                    <a:pt x="110" y="168"/>
                  </a:lnTo>
                  <a:lnTo>
                    <a:pt x="78" y="199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61" y="53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168" y="16"/>
                  </a:lnTo>
                  <a:lnTo>
                    <a:pt x="168" y="16"/>
                  </a:lnTo>
                  <a:lnTo>
                    <a:pt x="216" y="28"/>
                  </a:lnTo>
                  <a:lnTo>
                    <a:pt x="217" y="27"/>
                  </a:lnTo>
                  <a:lnTo>
                    <a:pt x="217" y="27"/>
                  </a:lnTo>
                  <a:lnTo>
                    <a:pt x="217" y="27"/>
                  </a:lnTo>
                  <a:lnTo>
                    <a:pt x="279" y="19"/>
                  </a:lnTo>
                  <a:lnTo>
                    <a:pt x="323" y="137"/>
                  </a:lnTo>
                  <a:lnTo>
                    <a:pt x="321" y="253"/>
                  </a:lnTo>
                  <a:lnTo>
                    <a:pt x="298" y="280"/>
                  </a:lnTo>
                  <a:lnTo>
                    <a:pt x="256" y="290"/>
                  </a:lnTo>
                  <a:lnTo>
                    <a:pt x="248" y="235"/>
                  </a:lnTo>
                  <a:lnTo>
                    <a:pt x="244" y="230"/>
                  </a:lnTo>
                  <a:lnTo>
                    <a:pt x="239" y="225"/>
                  </a:lnTo>
                  <a:lnTo>
                    <a:pt x="239" y="225"/>
                  </a:lnTo>
                  <a:lnTo>
                    <a:pt x="239" y="225"/>
                  </a:lnTo>
                  <a:lnTo>
                    <a:pt x="234" y="228"/>
                  </a:lnTo>
                  <a:lnTo>
                    <a:pt x="216" y="230"/>
                  </a:lnTo>
                  <a:lnTo>
                    <a:pt x="216" y="230"/>
                  </a:lnTo>
                  <a:lnTo>
                    <a:pt x="216" y="230"/>
                  </a:lnTo>
                  <a:lnTo>
                    <a:pt x="216" y="230"/>
                  </a:lnTo>
                  <a:lnTo>
                    <a:pt x="21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95"/>
            <p:cNvSpPr/>
            <p:nvPr/>
          </p:nvSpPr>
          <p:spPr>
            <a:xfrm>
              <a:off x="8004600" y="5021640"/>
              <a:ext cx="66600" cy="8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6" h="230">
                  <a:moveTo>
                    <a:pt x="179" y="149"/>
                  </a:moveTo>
                  <a:lnTo>
                    <a:pt x="186" y="166"/>
                  </a:lnTo>
                  <a:lnTo>
                    <a:pt x="184" y="179"/>
                  </a:lnTo>
                  <a:lnTo>
                    <a:pt x="178" y="230"/>
                  </a:lnTo>
                  <a:lnTo>
                    <a:pt x="111" y="196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72" y="3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2" y="5"/>
                  </a:lnTo>
                  <a:lnTo>
                    <a:pt x="86" y="10"/>
                  </a:lnTo>
                  <a:lnTo>
                    <a:pt x="94" y="65"/>
                  </a:lnTo>
                  <a:lnTo>
                    <a:pt x="94" y="65"/>
                  </a:lnTo>
                  <a:lnTo>
                    <a:pt x="136" y="55"/>
                  </a:lnTo>
                  <a:lnTo>
                    <a:pt x="139" y="120"/>
                  </a:lnTo>
                  <a:lnTo>
                    <a:pt x="139" y="120"/>
                  </a:lnTo>
                  <a:lnTo>
                    <a:pt x="139" y="120"/>
                  </a:lnTo>
                  <a:lnTo>
                    <a:pt x="164" y="1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96"/>
            <p:cNvSpPr/>
            <p:nvPr/>
          </p:nvSpPr>
          <p:spPr>
            <a:xfrm>
              <a:off x="8053560" y="4983840"/>
              <a:ext cx="9720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1" h="335">
                  <a:moveTo>
                    <a:pt x="251" y="293"/>
                  </a:moveTo>
                  <a:lnTo>
                    <a:pt x="251" y="293"/>
                  </a:lnTo>
                  <a:lnTo>
                    <a:pt x="251" y="293"/>
                  </a:lnTo>
                  <a:lnTo>
                    <a:pt x="135" y="294"/>
                  </a:lnTo>
                  <a:lnTo>
                    <a:pt x="42" y="335"/>
                  </a:lnTo>
                  <a:lnTo>
                    <a:pt x="48" y="284"/>
                  </a:lnTo>
                  <a:lnTo>
                    <a:pt x="50" y="271"/>
                  </a:lnTo>
                  <a:lnTo>
                    <a:pt x="50" y="271"/>
                  </a:lnTo>
                  <a:lnTo>
                    <a:pt x="43" y="254"/>
                  </a:lnTo>
                  <a:lnTo>
                    <a:pt x="28" y="240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0" y="160"/>
                  </a:lnTo>
                  <a:lnTo>
                    <a:pt x="23" y="135"/>
                  </a:lnTo>
                  <a:lnTo>
                    <a:pt x="25" y="18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137" y="3"/>
                  </a:lnTo>
                  <a:lnTo>
                    <a:pt x="157" y="15"/>
                  </a:lnTo>
                  <a:lnTo>
                    <a:pt x="157" y="15"/>
                  </a:lnTo>
                  <a:lnTo>
                    <a:pt x="160" y="23"/>
                  </a:lnTo>
                  <a:lnTo>
                    <a:pt x="169" y="35"/>
                  </a:lnTo>
                  <a:lnTo>
                    <a:pt x="189" y="49"/>
                  </a:lnTo>
                  <a:lnTo>
                    <a:pt x="189" y="49"/>
                  </a:lnTo>
                  <a:lnTo>
                    <a:pt x="189" y="49"/>
                  </a:lnTo>
                  <a:lnTo>
                    <a:pt x="205" y="37"/>
                  </a:lnTo>
                  <a:lnTo>
                    <a:pt x="267" y="56"/>
                  </a:lnTo>
                  <a:lnTo>
                    <a:pt x="271" y="127"/>
                  </a:lnTo>
                  <a:lnTo>
                    <a:pt x="262" y="139"/>
                  </a:lnTo>
                  <a:lnTo>
                    <a:pt x="240" y="203"/>
                  </a:lnTo>
                  <a:lnTo>
                    <a:pt x="240" y="203"/>
                  </a:lnTo>
                  <a:lnTo>
                    <a:pt x="240" y="203"/>
                  </a:lnTo>
                  <a:lnTo>
                    <a:pt x="259" y="29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97"/>
            <p:cNvSpPr/>
            <p:nvPr/>
          </p:nvSpPr>
          <p:spPr>
            <a:xfrm>
              <a:off x="8339400" y="5146920"/>
              <a:ext cx="9396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" h="333">
                  <a:moveTo>
                    <a:pt x="106" y="333"/>
                  </a:moveTo>
                  <a:lnTo>
                    <a:pt x="106" y="333"/>
                  </a:lnTo>
                  <a:lnTo>
                    <a:pt x="106" y="333"/>
                  </a:lnTo>
                  <a:lnTo>
                    <a:pt x="22" y="222"/>
                  </a:lnTo>
                  <a:lnTo>
                    <a:pt x="0" y="159"/>
                  </a:lnTo>
                  <a:lnTo>
                    <a:pt x="47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207" y="1"/>
                  </a:lnTo>
                  <a:lnTo>
                    <a:pt x="205" y="52"/>
                  </a:lnTo>
                  <a:lnTo>
                    <a:pt x="247" y="43"/>
                  </a:lnTo>
                  <a:lnTo>
                    <a:pt x="234" y="107"/>
                  </a:lnTo>
                  <a:lnTo>
                    <a:pt x="262" y="150"/>
                  </a:lnTo>
                  <a:lnTo>
                    <a:pt x="250" y="245"/>
                  </a:lnTo>
                  <a:lnTo>
                    <a:pt x="168" y="222"/>
                  </a:lnTo>
                  <a:lnTo>
                    <a:pt x="127" y="245"/>
                  </a:lnTo>
                  <a:lnTo>
                    <a:pt x="127" y="245"/>
                  </a:lnTo>
                  <a:lnTo>
                    <a:pt x="127" y="245"/>
                  </a:lnTo>
                  <a:lnTo>
                    <a:pt x="134" y="2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98"/>
            <p:cNvSpPr/>
            <p:nvPr/>
          </p:nvSpPr>
          <p:spPr>
            <a:xfrm>
              <a:off x="8377919" y="5118840"/>
              <a:ext cx="115200" cy="16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73">
                  <a:moveTo>
                    <a:pt x="304" y="0"/>
                  </a:moveTo>
                  <a:lnTo>
                    <a:pt x="321" y="3"/>
                  </a:lnTo>
                  <a:cubicBezTo>
                    <a:pt x="264" y="157"/>
                    <a:pt x="194" y="304"/>
                    <a:pt x="112" y="444"/>
                  </a:cubicBezTo>
                  <a:lnTo>
                    <a:pt x="90" y="452"/>
                  </a:lnTo>
                  <a:lnTo>
                    <a:pt x="41" y="473"/>
                  </a:lnTo>
                  <a:lnTo>
                    <a:pt x="0" y="413"/>
                  </a:lnTo>
                  <a:lnTo>
                    <a:pt x="28" y="365"/>
                  </a:lnTo>
                  <a:lnTo>
                    <a:pt x="22" y="326"/>
                  </a:lnTo>
                  <a:lnTo>
                    <a:pt x="62" y="303"/>
                  </a:lnTo>
                  <a:lnTo>
                    <a:pt x="145" y="326"/>
                  </a:lnTo>
                  <a:lnTo>
                    <a:pt x="157" y="231"/>
                  </a:lnTo>
                  <a:lnTo>
                    <a:pt x="129" y="188"/>
                  </a:lnTo>
                  <a:lnTo>
                    <a:pt x="141" y="124"/>
                  </a:lnTo>
                  <a:lnTo>
                    <a:pt x="100" y="134"/>
                  </a:lnTo>
                  <a:lnTo>
                    <a:pt x="101" y="82"/>
                  </a:lnTo>
                  <a:lnTo>
                    <a:pt x="196" y="95"/>
                  </a:lnTo>
                  <a:lnTo>
                    <a:pt x="222" y="101"/>
                  </a:lnTo>
                  <a:lnTo>
                    <a:pt x="233" y="76"/>
                  </a:lnTo>
                  <a:lnTo>
                    <a:pt x="248" y="11"/>
                  </a:lnTo>
                  <a:lnTo>
                    <a:pt x="276" y="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99"/>
            <p:cNvSpPr/>
            <p:nvPr/>
          </p:nvSpPr>
          <p:spPr>
            <a:xfrm>
              <a:off x="8395920" y="5278680"/>
              <a:ext cx="2124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70">
                  <a:moveTo>
                    <a:pt x="39" y="8"/>
                  </a:moveTo>
                  <a:lnTo>
                    <a:pt x="60" y="0"/>
                  </a:lnTo>
                  <a:cubicBezTo>
                    <a:pt x="46" y="23"/>
                    <a:pt x="32" y="46"/>
                    <a:pt x="19" y="70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100"/>
            <p:cNvSpPr/>
            <p:nvPr/>
          </p:nvSpPr>
          <p:spPr>
            <a:xfrm>
              <a:off x="8395920" y="5308919"/>
              <a:ext cx="28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9">
                  <a:moveTo>
                    <a:pt x="0" y="3"/>
                  </a:moveTo>
                  <a:lnTo>
                    <a:pt x="9" y="0"/>
                  </a:lnTo>
                  <a:cubicBezTo>
                    <a:pt x="8" y="3"/>
                    <a:pt x="5" y="6"/>
                    <a:pt x="3" y="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101"/>
            <p:cNvSpPr/>
            <p:nvPr/>
          </p:nvSpPr>
          <p:spPr>
            <a:xfrm>
              <a:off x="8391960" y="5280840"/>
              <a:ext cx="180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60">
                  <a:moveTo>
                    <a:pt x="11" y="60"/>
                  </a:moveTo>
                  <a:lnTo>
                    <a:pt x="11" y="60"/>
                  </a:lnTo>
                  <a:lnTo>
                    <a:pt x="0" y="20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102"/>
            <p:cNvSpPr/>
            <p:nvPr/>
          </p:nvSpPr>
          <p:spPr>
            <a:xfrm>
              <a:off x="6972840" y="5085360"/>
              <a:ext cx="645840" cy="69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5" h="1945">
                  <a:moveTo>
                    <a:pt x="1269" y="1849"/>
                  </a:moveTo>
                  <a:lnTo>
                    <a:pt x="1226" y="1945"/>
                  </a:lnTo>
                  <a:cubicBezTo>
                    <a:pt x="1130" y="1936"/>
                    <a:pt x="1035" y="1920"/>
                    <a:pt x="942" y="1900"/>
                  </a:cubicBezTo>
                  <a:lnTo>
                    <a:pt x="970" y="1854"/>
                  </a:lnTo>
                  <a:lnTo>
                    <a:pt x="999" y="1823"/>
                  </a:lnTo>
                  <a:lnTo>
                    <a:pt x="1034" y="1799"/>
                  </a:lnTo>
                  <a:lnTo>
                    <a:pt x="1020" y="1717"/>
                  </a:lnTo>
                  <a:lnTo>
                    <a:pt x="1007" y="1717"/>
                  </a:lnTo>
                  <a:lnTo>
                    <a:pt x="995" y="1717"/>
                  </a:lnTo>
                  <a:lnTo>
                    <a:pt x="987" y="1713"/>
                  </a:lnTo>
                  <a:lnTo>
                    <a:pt x="990" y="1629"/>
                  </a:lnTo>
                  <a:lnTo>
                    <a:pt x="937" y="1624"/>
                  </a:lnTo>
                  <a:lnTo>
                    <a:pt x="911" y="1537"/>
                  </a:lnTo>
                  <a:lnTo>
                    <a:pt x="871" y="1531"/>
                  </a:lnTo>
                  <a:lnTo>
                    <a:pt x="864" y="1531"/>
                  </a:lnTo>
                  <a:lnTo>
                    <a:pt x="823" y="1523"/>
                  </a:lnTo>
                  <a:lnTo>
                    <a:pt x="820" y="1525"/>
                  </a:lnTo>
                  <a:lnTo>
                    <a:pt x="787" y="1416"/>
                  </a:lnTo>
                  <a:lnTo>
                    <a:pt x="799" y="1303"/>
                  </a:lnTo>
                  <a:lnTo>
                    <a:pt x="756" y="1253"/>
                  </a:lnTo>
                  <a:lnTo>
                    <a:pt x="751" y="1202"/>
                  </a:lnTo>
                  <a:lnTo>
                    <a:pt x="677" y="1201"/>
                  </a:lnTo>
                  <a:lnTo>
                    <a:pt x="646" y="1063"/>
                  </a:lnTo>
                  <a:lnTo>
                    <a:pt x="559" y="1027"/>
                  </a:lnTo>
                  <a:lnTo>
                    <a:pt x="472" y="993"/>
                  </a:lnTo>
                  <a:lnTo>
                    <a:pt x="413" y="935"/>
                  </a:lnTo>
                  <a:lnTo>
                    <a:pt x="402" y="835"/>
                  </a:lnTo>
                  <a:lnTo>
                    <a:pt x="384" y="841"/>
                  </a:lnTo>
                  <a:lnTo>
                    <a:pt x="373" y="842"/>
                  </a:lnTo>
                  <a:lnTo>
                    <a:pt x="371" y="842"/>
                  </a:lnTo>
                  <a:lnTo>
                    <a:pt x="255" y="920"/>
                  </a:lnTo>
                  <a:lnTo>
                    <a:pt x="218" y="909"/>
                  </a:lnTo>
                  <a:lnTo>
                    <a:pt x="168" y="912"/>
                  </a:lnTo>
                  <a:lnTo>
                    <a:pt x="166" y="842"/>
                  </a:lnTo>
                  <a:lnTo>
                    <a:pt x="134" y="855"/>
                  </a:lnTo>
                  <a:lnTo>
                    <a:pt x="132" y="855"/>
                  </a:lnTo>
                  <a:lnTo>
                    <a:pt x="44" y="824"/>
                  </a:lnTo>
                  <a:lnTo>
                    <a:pt x="53" y="800"/>
                  </a:lnTo>
                  <a:lnTo>
                    <a:pt x="0" y="720"/>
                  </a:lnTo>
                  <a:lnTo>
                    <a:pt x="36" y="659"/>
                  </a:lnTo>
                  <a:lnTo>
                    <a:pt x="45" y="582"/>
                  </a:lnTo>
                  <a:lnTo>
                    <a:pt x="81" y="554"/>
                  </a:lnTo>
                  <a:lnTo>
                    <a:pt x="95" y="546"/>
                  </a:lnTo>
                  <a:lnTo>
                    <a:pt x="100" y="548"/>
                  </a:lnTo>
                  <a:lnTo>
                    <a:pt x="114" y="543"/>
                  </a:lnTo>
                  <a:lnTo>
                    <a:pt x="148" y="527"/>
                  </a:lnTo>
                  <a:lnTo>
                    <a:pt x="174" y="532"/>
                  </a:lnTo>
                  <a:lnTo>
                    <a:pt x="194" y="385"/>
                  </a:lnTo>
                  <a:lnTo>
                    <a:pt x="168" y="261"/>
                  </a:lnTo>
                  <a:lnTo>
                    <a:pt x="177" y="197"/>
                  </a:lnTo>
                  <a:lnTo>
                    <a:pt x="267" y="196"/>
                  </a:lnTo>
                  <a:lnTo>
                    <a:pt x="289" y="172"/>
                  </a:lnTo>
                  <a:lnTo>
                    <a:pt x="315" y="223"/>
                  </a:lnTo>
                  <a:lnTo>
                    <a:pt x="342" y="250"/>
                  </a:lnTo>
                  <a:lnTo>
                    <a:pt x="444" y="199"/>
                  </a:lnTo>
                  <a:lnTo>
                    <a:pt x="419" y="67"/>
                  </a:lnTo>
                  <a:lnTo>
                    <a:pt x="564" y="53"/>
                  </a:lnTo>
                  <a:lnTo>
                    <a:pt x="601" y="0"/>
                  </a:lnTo>
                  <a:lnTo>
                    <a:pt x="636" y="8"/>
                  </a:lnTo>
                  <a:lnTo>
                    <a:pt x="655" y="71"/>
                  </a:lnTo>
                  <a:lnTo>
                    <a:pt x="635" y="158"/>
                  </a:lnTo>
                  <a:lnTo>
                    <a:pt x="647" y="189"/>
                  </a:lnTo>
                  <a:lnTo>
                    <a:pt x="697" y="220"/>
                  </a:lnTo>
                  <a:lnTo>
                    <a:pt x="793" y="183"/>
                  </a:lnTo>
                  <a:lnTo>
                    <a:pt x="863" y="147"/>
                  </a:lnTo>
                  <a:lnTo>
                    <a:pt x="880" y="163"/>
                  </a:lnTo>
                  <a:lnTo>
                    <a:pt x="899" y="172"/>
                  </a:lnTo>
                  <a:lnTo>
                    <a:pt x="908" y="169"/>
                  </a:lnTo>
                  <a:lnTo>
                    <a:pt x="937" y="161"/>
                  </a:lnTo>
                  <a:lnTo>
                    <a:pt x="975" y="149"/>
                  </a:lnTo>
                  <a:lnTo>
                    <a:pt x="987" y="121"/>
                  </a:lnTo>
                  <a:lnTo>
                    <a:pt x="1003" y="84"/>
                  </a:lnTo>
                  <a:lnTo>
                    <a:pt x="1017" y="67"/>
                  </a:lnTo>
                  <a:lnTo>
                    <a:pt x="1026" y="45"/>
                  </a:lnTo>
                  <a:lnTo>
                    <a:pt x="1069" y="189"/>
                  </a:lnTo>
                  <a:lnTo>
                    <a:pt x="1097" y="227"/>
                  </a:lnTo>
                  <a:lnTo>
                    <a:pt x="1035" y="293"/>
                  </a:lnTo>
                  <a:lnTo>
                    <a:pt x="996" y="368"/>
                  </a:lnTo>
                  <a:lnTo>
                    <a:pt x="1054" y="369"/>
                  </a:lnTo>
                  <a:lnTo>
                    <a:pt x="1074" y="296"/>
                  </a:lnTo>
                  <a:lnTo>
                    <a:pt x="1165" y="306"/>
                  </a:lnTo>
                  <a:lnTo>
                    <a:pt x="1145" y="369"/>
                  </a:lnTo>
                  <a:lnTo>
                    <a:pt x="1072" y="391"/>
                  </a:lnTo>
                  <a:lnTo>
                    <a:pt x="1054" y="369"/>
                  </a:lnTo>
                  <a:lnTo>
                    <a:pt x="1071" y="396"/>
                  </a:lnTo>
                  <a:lnTo>
                    <a:pt x="1164" y="379"/>
                  </a:lnTo>
                  <a:lnTo>
                    <a:pt x="1176" y="332"/>
                  </a:lnTo>
                  <a:lnTo>
                    <a:pt x="1226" y="326"/>
                  </a:lnTo>
                  <a:lnTo>
                    <a:pt x="1344" y="389"/>
                  </a:lnTo>
                  <a:lnTo>
                    <a:pt x="1352" y="428"/>
                  </a:lnTo>
                  <a:lnTo>
                    <a:pt x="1400" y="417"/>
                  </a:lnTo>
                  <a:lnTo>
                    <a:pt x="1477" y="448"/>
                  </a:lnTo>
                  <a:lnTo>
                    <a:pt x="1552" y="445"/>
                  </a:lnTo>
                  <a:lnTo>
                    <a:pt x="1663" y="543"/>
                  </a:lnTo>
                  <a:lnTo>
                    <a:pt x="1769" y="585"/>
                  </a:lnTo>
                  <a:lnTo>
                    <a:pt x="1795" y="683"/>
                  </a:lnTo>
                  <a:lnTo>
                    <a:pt x="1783" y="777"/>
                  </a:lnTo>
                  <a:lnTo>
                    <a:pt x="1690" y="909"/>
                  </a:lnTo>
                  <a:lnTo>
                    <a:pt x="1646" y="1002"/>
                  </a:lnTo>
                  <a:lnTo>
                    <a:pt x="1629" y="980"/>
                  </a:lnTo>
                  <a:lnTo>
                    <a:pt x="1618" y="1095"/>
                  </a:lnTo>
                  <a:lnTo>
                    <a:pt x="1632" y="1159"/>
                  </a:lnTo>
                  <a:lnTo>
                    <a:pt x="1609" y="1357"/>
                  </a:lnTo>
                  <a:lnTo>
                    <a:pt x="1522" y="1553"/>
                  </a:lnTo>
                  <a:lnTo>
                    <a:pt x="1440" y="1551"/>
                  </a:lnTo>
                  <a:lnTo>
                    <a:pt x="1344" y="1606"/>
                  </a:lnTo>
                  <a:lnTo>
                    <a:pt x="1254" y="16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103"/>
            <p:cNvSpPr/>
            <p:nvPr/>
          </p:nvSpPr>
          <p:spPr>
            <a:xfrm>
              <a:off x="7050599" y="5384520"/>
              <a:ext cx="209160" cy="26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2" h="737">
                  <a:moveTo>
                    <a:pt x="104" y="546"/>
                  </a:moveTo>
                  <a:lnTo>
                    <a:pt x="42" y="443"/>
                  </a:lnTo>
                  <a:lnTo>
                    <a:pt x="42" y="443"/>
                  </a:lnTo>
                  <a:lnTo>
                    <a:pt x="42" y="443"/>
                  </a:lnTo>
                  <a:lnTo>
                    <a:pt x="64" y="374"/>
                  </a:lnTo>
                  <a:lnTo>
                    <a:pt x="30" y="300"/>
                  </a:lnTo>
                  <a:lnTo>
                    <a:pt x="48" y="160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54" y="7"/>
                  </a:lnTo>
                  <a:lnTo>
                    <a:pt x="166" y="7"/>
                  </a:lnTo>
                  <a:lnTo>
                    <a:pt x="185" y="0"/>
                  </a:lnTo>
                  <a:lnTo>
                    <a:pt x="196" y="101"/>
                  </a:lnTo>
                  <a:lnTo>
                    <a:pt x="254" y="159"/>
                  </a:lnTo>
                  <a:lnTo>
                    <a:pt x="341" y="193"/>
                  </a:lnTo>
                  <a:lnTo>
                    <a:pt x="428" y="227"/>
                  </a:lnTo>
                  <a:lnTo>
                    <a:pt x="459" y="365"/>
                  </a:lnTo>
                  <a:lnTo>
                    <a:pt x="534" y="367"/>
                  </a:lnTo>
                  <a:lnTo>
                    <a:pt x="540" y="418"/>
                  </a:lnTo>
                  <a:lnTo>
                    <a:pt x="582" y="466"/>
                  </a:lnTo>
                  <a:lnTo>
                    <a:pt x="569" y="581"/>
                  </a:lnTo>
                  <a:lnTo>
                    <a:pt x="569" y="581"/>
                  </a:lnTo>
                  <a:lnTo>
                    <a:pt x="521" y="533"/>
                  </a:lnTo>
                  <a:lnTo>
                    <a:pt x="521" y="533"/>
                  </a:lnTo>
                  <a:lnTo>
                    <a:pt x="405" y="554"/>
                  </a:lnTo>
                  <a:lnTo>
                    <a:pt x="385" y="700"/>
                  </a:lnTo>
                  <a:lnTo>
                    <a:pt x="385" y="700"/>
                  </a:lnTo>
                  <a:lnTo>
                    <a:pt x="303" y="702"/>
                  </a:lnTo>
                  <a:lnTo>
                    <a:pt x="223" y="678"/>
                  </a:lnTo>
                  <a:lnTo>
                    <a:pt x="189" y="737"/>
                  </a:lnTo>
                  <a:lnTo>
                    <a:pt x="189" y="737"/>
                  </a:lnTo>
                  <a:lnTo>
                    <a:pt x="189" y="737"/>
                  </a:lnTo>
                  <a:lnTo>
                    <a:pt x="161" y="737"/>
                  </a:lnTo>
                  <a:lnTo>
                    <a:pt x="160" y="737"/>
                  </a:lnTo>
                  <a:lnTo>
                    <a:pt x="158" y="737"/>
                  </a:lnTo>
                  <a:lnTo>
                    <a:pt x="99" y="6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104"/>
            <p:cNvSpPr/>
            <p:nvPr/>
          </p:nvSpPr>
          <p:spPr>
            <a:xfrm>
              <a:off x="6494040" y="4520880"/>
              <a:ext cx="305640" cy="36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0" h="1019">
                  <a:moveTo>
                    <a:pt x="14" y="723"/>
                  </a:moveTo>
                  <a:lnTo>
                    <a:pt x="0" y="672"/>
                  </a:lnTo>
                  <a:cubicBezTo>
                    <a:pt x="0" y="667"/>
                    <a:pt x="0" y="664"/>
                    <a:pt x="0" y="659"/>
                  </a:cubicBezTo>
                  <a:lnTo>
                    <a:pt x="37" y="597"/>
                  </a:lnTo>
                  <a:lnTo>
                    <a:pt x="27" y="529"/>
                  </a:lnTo>
                  <a:lnTo>
                    <a:pt x="6" y="476"/>
                  </a:lnTo>
                  <a:cubicBezTo>
                    <a:pt x="15" y="321"/>
                    <a:pt x="37" y="167"/>
                    <a:pt x="71" y="20"/>
                  </a:cubicBezTo>
                  <a:lnTo>
                    <a:pt x="88" y="22"/>
                  </a:lnTo>
                  <a:lnTo>
                    <a:pt x="167" y="0"/>
                  </a:lnTo>
                  <a:lnTo>
                    <a:pt x="201" y="59"/>
                  </a:lnTo>
                  <a:lnTo>
                    <a:pt x="207" y="127"/>
                  </a:lnTo>
                  <a:lnTo>
                    <a:pt x="246" y="167"/>
                  </a:lnTo>
                  <a:lnTo>
                    <a:pt x="265" y="158"/>
                  </a:lnTo>
                  <a:lnTo>
                    <a:pt x="336" y="126"/>
                  </a:lnTo>
                  <a:lnTo>
                    <a:pt x="342" y="138"/>
                  </a:lnTo>
                  <a:lnTo>
                    <a:pt x="376" y="254"/>
                  </a:lnTo>
                  <a:lnTo>
                    <a:pt x="378" y="326"/>
                  </a:lnTo>
                  <a:lnTo>
                    <a:pt x="456" y="355"/>
                  </a:lnTo>
                  <a:lnTo>
                    <a:pt x="373" y="549"/>
                  </a:lnTo>
                  <a:lnTo>
                    <a:pt x="372" y="611"/>
                  </a:lnTo>
                  <a:lnTo>
                    <a:pt x="420" y="771"/>
                  </a:lnTo>
                  <a:lnTo>
                    <a:pt x="466" y="805"/>
                  </a:lnTo>
                  <a:lnTo>
                    <a:pt x="611" y="772"/>
                  </a:lnTo>
                  <a:lnTo>
                    <a:pt x="651" y="743"/>
                  </a:lnTo>
                  <a:lnTo>
                    <a:pt x="690" y="647"/>
                  </a:lnTo>
                  <a:lnTo>
                    <a:pt x="800" y="619"/>
                  </a:lnTo>
                  <a:lnTo>
                    <a:pt x="850" y="630"/>
                  </a:lnTo>
                  <a:lnTo>
                    <a:pt x="752" y="796"/>
                  </a:lnTo>
                  <a:lnTo>
                    <a:pt x="707" y="831"/>
                  </a:lnTo>
                  <a:lnTo>
                    <a:pt x="705" y="833"/>
                  </a:lnTo>
                  <a:lnTo>
                    <a:pt x="628" y="831"/>
                  </a:lnTo>
                  <a:lnTo>
                    <a:pt x="623" y="831"/>
                  </a:lnTo>
                  <a:lnTo>
                    <a:pt x="614" y="884"/>
                  </a:lnTo>
                  <a:lnTo>
                    <a:pt x="628" y="903"/>
                  </a:lnTo>
                  <a:lnTo>
                    <a:pt x="636" y="915"/>
                  </a:lnTo>
                  <a:lnTo>
                    <a:pt x="636" y="920"/>
                  </a:lnTo>
                  <a:lnTo>
                    <a:pt x="636" y="921"/>
                  </a:lnTo>
                  <a:lnTo>
                    <a:pt x="634" y="924"/>
                  </a:lnTo>
                  <a:lnTo>
                    <a:pt x="575" y="932"/>
                  </a:lnTo>
                  <a:lnTo>
                    <a:pt x="538" y="1019"/>
                  </a:lnTo>
                  <a:lnTo>
                    <a:pt x="462" y="921"/>
                  </a:lnTo>
                  <a:lnTo>
                    <a:pt x="356" y="951"/>
                  </a:lnTo>
                  <a:lnTo>
                    <a:pt x="169" y="851"/>
                  </a:lnTo>
                  <a:lnTo>
                    <a:pt x="76" y="78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05"/>
            <p:cNvSpPr/>
            <p:nvPr/>
          </p:nvSpPr>
          <p:spPr>
            <a:xfrm>
              <a:off x="8102880" y="4893840"/>
              <a:ext cx="129600" cy="10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1" h="306">
                  <a:moveTo>
                    <a:pt x="336" y="199"/>
                  </a:moveTo>
                  <a:lnTo>
                    <a:pt x="336" y="199"/>
                  </a:lnTo>
                  <a:lnTo>
                    <a:pt x="313" y="206"/>
                  </a:lnTo>
                  <a:lnTo>
                    <a:pt x="313" y="206"/>
                  </a:lnTo>
                  <a:lnTo>
                    <a:pt x="310" y="205"/>
                  </a:lnTo>
                  <a:lnTo>
                    <a:pt x="305" y="208"/>
                  </a:lnTo>
                  <a:lnTo>
                    <a:pt x="305" y="208"/>
                  </a:lnTo>
                  <a:lnTo>
                    <a:pt x="302" y="219"/>
                  </a:lnTo>
                  <a:lnTo>
                    <a:pt x="302" y="219"/>
                  </a:lnTo>
                  <a:lnTo>
                    <a:pt x="294" y="223"/>
                  </a:lnTo>
                  <a:lnTo>
                    <a:pt x="294" y="223"/>
                  </a:lnTo>
                  <a:lnTo>
                    <a:pt x="294" y="223"/>
                  </a:lnTo>
                  <a:lnTo>
                    <a:pt x="290" y="222"/>
                  </a:lnTo>
                  <a:lnTo>
                    <a:pt x="245" y="216"/>
                  </a:lnTo>
                  <a:lnTo>
                    <a:pt x="245" y="216"/>
                  </a:lnTo>
                  <a:lnTo>
                    <a:pt x="245" y="216"/>
                  </a:lnTo>
                  <a:lnTo>
                    <a:pt x="245" y="216"/>
                  </a:lnTo>
                  <a:lnTo>
                    <a:pt x="243" y="216"/>
                  </a:lnTo>
                  <a:lnTo>
                    <a:pt x="127" y="223"/>
                  </a:lnTo>
                  <a:lnTo>
                    <a:pt x="127" y="223"/>
                  </a:lnTo>
                  <a:lnTo>
                    <a:pt x="127" y="223"/>
                  </a:lnTo>
                  <a:lnTo>
                    <a:pt x="130" y="306"/>
                  </a:lnTo>
                  <a:lnTo>
                    <a:pt x="66" y="287"/>
                  </a:lnTo>
                  <a:lnTo>
                    <a:pt x="52" y="299"/>
                  </a:lnTo>
                  <a:lnTo>
                    <a:pt x="52" y="299"/>
                  </a:lnTo>
                  <a:lnTo>
                    <a:pt x="32" y="285"/>
                  </a:lnTo>
                  <a:lnTo>
                    <a:pt x="23" y="273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12" y="177"/>
                  </a:lnTo>
                  <a:lnTo>
                    <a:pt x="51" y="152"/>
                  </a:lnTo>
                  <a:lnTo>
                    <a:pt x="66" y="92"/>
                  </a:lnTo>
                  <a:lnTo>
                    <a:pt x="103" y="98"/>
                  </a:lnTo>
                  <a:lnTo>
                    <a:pt x="124" y="56"/>
                  </a:lnTo>
                  <a:lnTo>
                    <a:pt x="220" y="0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96" y="110"/>
                  </a:lnTo>
                  <a:lnTo>
                    <a:pt x="296" y="110"/>
                  </a:lnTo>
                  <a:lnTo>
                    <a:pt x="350" y="146"/>
                  </a:lnTo>
                  <a:lnTo>
                    <a:pt x="350" y="146"/>
                  </a:lnTo>
                  <a:lnTo>
                    <a:pt x="361" y="17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106"/>
            <p:cNvSpPr/>
            <p:nvPr/>
          </p:nvSpPr>
          <p:spPr>
            <a:xfrm>
              <a:off x="8413200" y="4728960"/>
              <a:ext cx="143640" cy="31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0" h="869">
                  <a:moveTo>
                    <a:pt x="200" y="61"/>
                  </a:moveTo>
                  <a:lnTo>
                    <a:pt x="400" y="176"/>
                  </a:lnTo>
                  <a:cubicBezTo>
                    <a:pt x="394" y="382"/>
                    <a:pt x="365" y="584"/>
                    <a:pt x="316" y="778"/>
                  </a:cubicBezTo>
                  <a:lnTo>
                    <a:pt x="309" y="781"/>
                  </a:lnTo>
                  <a:lnTo>
                    <a:pt x="304" y="782"/>
                  </a:lnTo>
                  <a:lnTo>
                    <a:pt x="264" y="787"/>
                  </a:lnTo>
                  <a:lnTo>
                    <a:pt x="239" y="841"/>
                  </a:lnTo>
                  <a:lnTo>
                    <a:pt x="99" y="869"/>
                  </a:lnTo>
                  <a:lnTo>
                    <a:pt x="85" y="816"/>
                  </a:lnTo>
                  <a:lnTo>
                    <a:pt x="28" y="754"/>
                  </a:lnTo>
                  <a:lnTo>
                    <a:pt x="107" y="736"/>
                  </a:lnTo>
                  <a:lnTo>
                    <a:pt x="82" y="708"/>
                  </a:lnTo>
                  <a:lnTo>
                    <a:pt x="67" y="601"/>
                  </a:lnTo>
                  <a:lnTo>
                    <a:pt x="53" y="584"/>
                  </a:lnTo>
                  <a:lnTo>
                    <a:pt x="29" y="567"/>
                  </a:lnTo>
                  <a:lnTo>
                    <a:pt x="8" y="532"/>
                  </a:lnTo>
                  <a:lnTo>
                    <a:pt x="0" y="495"/>
                  </a:lnTo>
                  <a:lnTo>
                    <a:pt x="88" y="359"/>
                  </a:lnTo>
                  <a:lnTo>
                    <a:pt x="105" y="168"/>
                  </a:lnTo>
                  <a:lnTo>
                    <a:pt x="68" y="107"/>
                  </a:lnTo>
                  <a:lnTo>
                    <a:pt x="57" y="25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07"/>
            <p:cNvSpPr/>
            <p:nvPr/>
          </p:nvSpPr>
          <p:spPr>
            <a:xfrm>
              <a:off x="8238240" y="4917240"/>
              <a:ext cx="195120" cy="18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3" h="523">
                  <a:moveTo>
                    <a:pt x="342" y="376"/>
                  </a:moveTo>
                  <a:lnTo>
                    <a:pt x="342" y="376"/>
                  </a:lnTo>
                  <a:lnTo>
                    <a:pt x="283" y="438"/>
                  </a:lnTo>
                  <a:lnTo>
                    <a:pt x="270" y="493"/>
                  </a:lnTo>
                  <a:lnTo>
                    <a:pt x="269" y="498"/>
                  </a:lnTo>
                  <a:lnTo>
                    <a:pt x="157" y="523"/>
                  </a:lnTo>
                  <a:lnTo>
                    <a:pt x="111" y="441"/>
                  </a:lnTo>
                  <a:lnTo>
                    <a:pt x="66" y="407"/>
                  </a:lnTo>
                  <a:lnTo>
                    <a:pt x="0" y="410"/>
                  </a:lnTo>
                  <a:lnTo>
                    <a:pt x="0" y="410"/>
                  </a:lnTo>
                  <a:lnTo>
                    <a:pt x="4" y="264"/>
                  </a:lnTo>
                  <a:lnTo>
                    <a:pt x="52" y="174"/>
                  </a:lnTo>
                  <a:lnTo>
                    <a:pt x="52" y="174"/>
                  </a:lnTo>
                  <a:lnTo>
                    <a:pt x="39" y="120"/>
                  </a:lnTo>
                  <a:lnTo>
                    <a:pt x="64" y="22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96" y="48"/>
                  </a:lnTo>
                  <a:lnTo>
                    <a:pt x="196" y="48"/>
                  </a:lnTo>
                  <a:lnTo>
                    <a:pt x="233" y="30"/>
                  </a:lnTo>
                  <a:lnTo>
                    <a:pt x="233" y="30"/>
                  </a:lnTo>
                  <a:lnTo>
                    <a:pt x="284" y="56"/>
                  </a:lnTo>
                  <a:lnTo>
                    <a:pt x="284" y="56"/>
                  </a:lnTo>
                  <a:lnTo>
                    <a:pt x="326" y="44"/>
                  </a:lnTo>
                  <a:lnTo>
                    <a:pt x="326" y="44"/>
                  </a:lnTo>
                  <a:lnTo>
                    <a:pt x="326" y="44"/>
                  </a:lnTo>
                  <a:lnTo>
                    <a:pt x="326" y="44"/>
                  </a:lnTo>
                  <a:lnTo>
                    <a:pt x="360" y="28"/>
                  </a:lnTo>
                  <a:lnTo>
                    <a:pt x="444" y="44"/>
                  </a:lnTo>
                  <a:lnTo>
                    <a:pt x="444" y="44"/>
                  </a:lnTo>
                  <a:lnTo>
                    <a:pt x="461" y="22"/>
                  </a:lnTo>
                  <a:lnTo>
                    <a:pt x="461" y="22"/>
                  </a:lnTo>
                  <a:lnTo>
                    <a:pt x="474" y="19"/>
                  </a:lnTo>
                  <a:lnTo>
                    <a:pt x="474" y="19"/>
                  </a:lnTo>
                  <a:lnTo>
                    <a:pt x="474" y="19"/>
                  </a:lnTo>
                  <a:lnTo>
                    <a:pt x="474" y="19"/>
                  </a:lnTo>
                  <a:lnTo>
                    <a:pt x="475" y="19"/>
                  </a:lnTo>
                  <a:lnTo>
                    <a:pt x="494" y="9"/>
                  </a:lnTo>
                  <a:lnTo>
                    <a:pt x="494" y="9"/>
                  </a:lnTo>
                  <a:lnTo>
                    <a:pt x="494" y="9"/>
                  </a:lnTo>
                  <a:lnTo>
                    <a:pt x="515" y="44"/>
                  </a:lnTo>
                  <a:lnTo>
                    <a:pt x="515" y="44"/>
                  </a:lnTo>
                  <a:lnTo>
                    <a:pt x="543" y="93"/>
                  </a:lnTo>
                  <a:lnTo>
                    <a:pt x="388" y="40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108"/>
            <p:cNvSpPr/>
            <p:nvPr/>
          </p:nvSpPr>
          <p:spPr>
            <a:xfrm>
              <a:off x="8139960" y="4971600"/>
              <a:ext cx="730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4" h="347">
                  <a:moveTo>
                    <a:pt x="204" y="273"/>
                  </a:moveTo>
                  <a:lnTo>
                    <a:pt x="204" y="273"/>
                  </a:lnTo>
                  <a:lnTo>
                    <a:pt x="53" y="347"/>
                  </a:lnTo>
                  <a:lnTo>
                    <a:pt x="11" y="327"/>
                  </a:lnTo>
                  <a:lnTo>
                    <a:pt x="11" y="327"/>
                  </a:lnTo>
                  <a:lnTo>
                    <a:pt x="19" y="324"/>
                  </a:lnTo>
                  <a:lnTo>
                    <a:pt x="19" y="324"/>
                  </a:lnTo>
                  <a:lnTo>
                    <a:pt x="0" y="237"/>
                  </a:lnTo>
                  <a:lnTo>
                    <a:pt x="0" y="237"/>
                  </a:lnTo>
                  <a:lnTo>
                    <a:pt x="22" y="173"/>
                  </a:lnTo>
                  <a:lnTo>
                    <a:pt x="31" y="161"/>
                  </a:lnTo>
                  <a:lnTo>
                    <a:pt x="31" y="161"/>
                  </a:lnTo>
                  <a:lnTo>
                    <a:pt x="27" y="90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14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68" y="127"/>
                  </a:lnTo>
                  <a:lnTo>
                    <a:pt x="173" y="2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09"/>
            <p:cNvSpPr/>
            <p:nvPr/>
          </p:nvSpPr>
          <p:spPr>
            <a:xfrm>
              <a:off x="7233120" y="5070240"/>
              <a:ext cx="66600" cy="8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6" h="224">
                  <a:moveTo>
                    <a:pt x="39" y="27"/>
                  </a:moveTo>
                  <a:lnTo>
                    <a:pt x="47" y="5"/>
                  </a:lnTo>
                  <a:lnTo>
                    <a:pt x="154" y="0"/>
                  </a:lnTo>
                  <a:lnTo>
                    <a:pt x="180" y="34"/>
                  </a:lnTo>
                  <a:lnTo>
                    <a:pt x="165" y="59"/>
                  </a:lnTo>
                  <a:lnTo>
                    <a:pt x="186" y="140"/>
                  </a:lnTo>
                  <a:lnTo>
                    <a:pt x="157" y="202"/>
                  </a:lnTo>
                  <a:lnTo>
                    <a:pt x="157" y="202"/>
                  </a:lnTo>
                  <a:lnTo>
                    <a:pt x="141" y="186"/>
                  </a:lnTo>
                  <a:lnTo>
                    <a:pt x="70" y="224"/>
                  </a:lnTo>
                  <a:lnTo>
                    <a:pt x="70" y="224"/>
                  </a:lnTo>
                  <a:lnTo>
                    <a:pt x="30" y="144"/>
                  </a:lnTo>
                  <a:lnTo>
                    <a:pt x="0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: Shape 110"/>
            <p:cNvSpPr/>
            <p:nvPr/>
          </p:nvSpPr>
          <p:spPr>
            <a:xfrm>
              <a:off x="6991560" y="4949640"/>
              <a:ext cx="212400" cy="22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625">
                  <a:moveTo>
                    <a:pt x="34" y="268"/>
                  </a:moveTo>
                  <a:lnTo>
                    <a:pt x="0" y="143"/>
                  </a:lnTo>
                  <a:lnTo>
                    <a:pt x="9" y="78"/>
                  </a:lnTo>
                  <a:lnTo>
                    <a:pt x="88" y="0"/>
                  </a:lnTo>
                  <a:lnTo>
                    <a:pt x="42" y="113"/>
                  </a:lnTo>
                  <a:lnTo>
                    <a:pt x="90" y="141"/>
                  </a:lnTo>
                  <a:lnTo>
                    <a:pt x="79" y="48"/>
                  </a:lnTo>
                  <a:lnTo>
                    <a:pt x="158" y="22"/>
                  </a:lnTo>
                  <a:lnTo>
                    <a:pt x="218" y="42"/>
                  </a:lnTo>
                  <a:lnTo>
                    <a:pt x="226" y="78"/>
                  </a:lnTo>
                  <a:lnTo>
                    <a:pt x="313" y="70"/>
                  </a:lnTo>
                  <a:lnTo>
                    <a:pt x="366" y="104"/>
                  </a:lnTo>
                  <a:lnTo>
                    <a:pt x="474" y="65"/>
                  </a:lnTo>
                  <a:lnTo>
                    <a:pt x="496" y="107"/>
                  </a:lnTo>
                  <a:lnTo>
                    <a:pt x="558" y="148"/>
                  </a:lnTo>
                  <a:lnTo>
                    <a:pt x="532" y="199"/>
                  </a:lnTo>
                  <a:lnTo>
                    <a:pt x="591" y="189"/>
                  </a:lnTo>
                  <a:lnTo>
                    <a:pt x="591" y="189"/>
                  </a:lnTo>
                  <a:lnTo>
                    <a:pt x="591" y="189"/>
                  </a:lnTo>
                  <a:lnTo>
                    <a:pt x="591" y="189"/>
                  </a:lnTo>
                  <a:lnTo>
                    <a:pt x="521" y="334"/>
                  </a:lnTo>
                  <a:lnTo>
                    <a:pt x="549" y="377"/>
                  </a:lnTo>
                  <a:lnTo>
                    <a:pt x="549" y="377"/>
                  </a:lnTo>
                  <a:lnTo>
                    <a:pt x="512" y="430"/>
                  </a:lnTo>
                  <a:lnTo>
                    <a:pt x="367" y="442"/>
                  </a:lnTo>
                  <a:lnTo>
                    <a:pt x="392" y="574"/>
                  </a:lnTo>
                  <a:lnTo>
                    <a:pt x="290" y="625"/>
                  </a:lnTo>
                  <a:lnTo>
                    <a:pt x="290" y="625"/>
                  </a:lnTo>
                  <a:lnTo>
                    <a:pt x="263" y="597"/>
                  </a:lnTo>
                  <a:lnTo>
                    <a:pt x="263" y="597"/>
                  </a:lnTo>
                  <a:lnTo>
                    <a:pt x="263" y="597"/>
                  </a:lnTo>
                  <a:lnTo>
                    <a:pt x="245" y="475"/>
                  </a:lnTo>
                  <a:lnTo>
                    <a:pt x="223" y="428"/>
                  </a:lnTo>
                  <a:lnTo>
                    <a:pt x="243" y="320"/>
                  </a:lnTo>
                  <a:lnTo>
                    <a:pt x="243" y="320"/>
                  </a:lnTo>
                  <a:lnTo>
                    <a:pt x="243" y="320"/>
                  </a:lnTo>
                  <a:lnTo>
                    <a:pt x="153" y="323"/>
                  </a:lnTo>
                  <a:lnTo>
                    <a:pt x="122" y="273"/>
                  </a:lnTo>
                  <a:lnTo>
                    <a:pt x="122" y="27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Freeform: Shape 111"/>
            <p:cNvSpPr/>
            <p:nvPr/>
          </p:nvSpPr>
          <p:spPr>
            <a:xfrm>
              <a:off x="6888240" y="4936680"/>
              <a:ext cx="197640" cy="33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0" h="940">
                  <a:moveTo>
                    <a:pt x="164" y="708"/>
                  </a:moveTo>
                  <a:lnTo>
                    <a:pt x="164" y="708"/>
                  </a:lnTo>
                  <a:lnTo>
                    <a:pt x="116" y="677"/>
                  </a:lnTo>
                  <a:lnTo>
                    <a:pt x="68" y="681"/>
                  </a:lnTo>
                  <a:lnTo>
                    <a:pt x="0" y="621"/>
                  </a:lnTo>
                  <a:lnTo>
                    <a:pt x="7" y="574"/>
                  </a:lnTo>
                  <a:lnTo>
                    <a:pt x="87" y="481"/>
                  </a:lnTo>
                  <a:lnTo>
                    <a:pt x="56" y="292"/>
                  </a:lnTo>
                  <a:lnTo>
                    <a:pt x="56" y="292"/>
                  </a:lnTo>
                  <a:lnTo>
                    <a:pt x="91" y="253"/>
                  </a:lnTo>
                  <a:lnTo>
                    <a:pt x="91" y="253"/>
                  </a:lnTo>
                  <a:lnTo>
                    <a:pt x="83" y="211"/>
                  </a:lnTo>
                  <a:lnTo>
                    <a:pt x="166" y="170"/>
                  </a:lnTo>
                  <a:lnTo>
                    <a:pt x="183" y="98"/>
                  </a:lnTo>
                  <a:lnTo>
                    <a:pt x="284" y="66"/>
                  </a:lnTo>
                  <a:lnTo>
                    <a:pt x="363" y="0"/>
                  </a:lnTo>
                  <a:lnTo>
                    <a:pt x="375" y="36"/>
                  </a:lnTo>
                  <a:lnTo>
                    <a:pt x="296" y="112"/>
                  </a:lnTo>
                  <a:lnTo>
                    <a:pt x="287" y="179"/>
                  </a:lnTo>
                  <a:lnTo>
                    <a:pt x="321" y="304"/>
                  </a:lnTo>
                  <a:lnTo>
                    <a:pt x="321" y="304"/>
                  </a:lnTo>
                  <a:lnTo>
                    <a:pt x="409" y="309"/>
                  </a:lnTo>
                  <a:lnTo>
                    <a:pt x="409" y="309"/>
                  </a:lnTo>
                  <a:lnTo>
                    <a:pt x="440" y="359"/>
                  </a:lnTo>
                  <a:lnTo>
                    <a:pt x="440" y="359"/>
                  </a:lnTo>
                  <a:lnTo>
                    <a:pt x="530" y="356"/>
                  </a:lnTo>
                  <a:lnTo>
                    <a:pt x="530" y="356"/>
                  </a:lnTo>
                  <a:lnTo>
                    <a:pt x="510" y="464"/>
                  </a:lnTo>
                  <a:lnTo>
                    <a:pt x="510" y="464"/>
                  </a:lnTo>
                  <a:lnTo>
                    <a:pt x="532" y="511"/>
                  </a:lnTo>
                  <a:lnTo>
                    <a:pt x="550" y="633"/>
                  </a:lnTo>
                  <a:lnTo>
                    <a:pt x="550" y="633"/>
                  </a:lnTo>
                  <a:lnTo>
                    <a:pt x="524" y="582"/>
                  </a:lnTo>
                  <a:lnTo>
                    <a:pt x="524" y="582"/>
                  </a:lnTo>
                  <a:lnTo>
                    <a:pt x="502" y="605"/>
                  </a:lnTo>
                  <a:lnTo>
                    <a:pt x="412" y="607"/>
                  </a:lnTo>
                  <a:lnTo>
                    <a:pt x="405" y="671"/>
                  </a:lnTo>
                  <a:lnTo>
                    <a:pt x="431" y="793"/>
                  </a:lnTo>
                  <a:lnTo>
                    <a:pt x="411" y="940"/>
                  </a:lnTo>
                  <a:lnTo>
                    <a:pt x="375" y="916"/>
                  </a:lnTo>
                  <a:lnTo>
                    <a:pt x="400" y="852"/>
                  </a:lnTo>
                  <a:lnTo>
                    <a:pt x="347" y="833"/>
                  </a:lnTo>
                  <a:lnTo>
                    <a:pt x="280" y="837"/>
                  </a:lnTo>
                  <a:lnTo>
                    <a:pt x="251" y="802"/>
                  </a:lnTo>
                  <a:lnTo>
                    <a:pt x="234" y="770"/>
                  </a:lnTo>
                  <a:lnTo>
                    <a:pt x="187" y="73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112"/>
            <p:cNvSpPr/>
            <p:nvPr/>
          </p:nvSpPr>
          <p:spPr>
            <a:xfrm>
              <a:off x="6853680" y="5160240"/>
              <a:ext cx="93240" cy="13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" h="363">
                  <a:moveTo>
                    <a:pt x="29" y="274"/>
                  </a:moveTo>
                  <a:lnTo>
                    <a:pt x="29" y="274"/>
                  </a:lnTo>
                  <a:lnTo>
                    <a:pt x="0" y="141"/>
                  </a:lnTo>
                  <a:lnTo>
                    <a:pt x="40" y="79"/>
                  </a:lnTo>
                  <a:lnTo>
                    <a:pt x="38" y="36"/>
                  </a:lnTo>
                  <a:lnTo>
                    <a:pt x="96" y="0"/>
                  </a:lnTo>
                  <a:lnTo>
                    <a:pt x="164" y="60"/>
                  </a:lnTo>
                  <a:lnTo>
                    <a:pt x="212" y="56"/>
                  </a:lnTo>
                  <a:lnTo>
                    <a:pt x="260" y="87"/>
                  </a:lnTo>
                  <a:lnTo>
                    <a:pt x="246" y="171"/>
                  </a:lnTo>
                  <a:lnTo>
                    <a:pt x="245" y="171"/>
                  </a:lnTo>
                  <a:lnTo>
                    <a:pt x="197" y="228"/>
                  </a:lnTo>
                  <a:lnTo>
                    <a:pt x="121" y="273"/>
                  </a:lnTo>
                  <a:lnTo>
                    <a:pt x="79" y="363"/>
                  </a:lnTo>
                  <a:lnTo>
                    <a:pt x="29" y="33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113"/>
            <p:cNvSpPr/>
            <p:nvPr/>
          </p:nvSpPr>
          <p:spPr>
            <a:xfrm>
              <a:off x="6593400" y="4429800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187" y="375"/>
                  </a:moveTo>
                  <a:cubicBezTo>
                    <a:pt x="83" y="375"/>
                    <a:pt x="0" y="292"/>
                    <a:pt x="0" y="188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291" y="0"/>
                    <a:pt x="375" y="84"/>
                    <a:pt x="375" y="188"/>
                  </a:cubicBezTo>
                  <a:cubicBezTo>
                    <a:pt x="375" y="292"/>
                    <a:pt x="291" y="377"/>
                    <a:pt x="187" y="375"/>
                  </a:cubicBezTo>
                  <a:close/>
                  <a:moveTo>
                    <a:pt x="187" y="20"/>
                  </a:moveTo>
                  <a:cubicBezTo>
                    <a:pt x="94" y="20"/>
                    <a:pt x="20" y="95"/>
                    <a:pt x="20" y="188"/>
                  </a:cubicBezTo>
                  <a:cubicBezTo>
                    <a:pt x="20" y="281"/>
                    <a:pt x="94" y="355"/>
                    <a:pt x="187" y="355"/>
                  </a:cubicBezTo>
                  <a:cubicBezTo>
                    <a:pt x="280" y="355"/>
                    <a:pt x="355" y="281"/>
                    <a:pt x="355" y="188"/>
                  </a:cubicBezTo>
                  <a:cubicBezTo>
                    <a:pt x="355" y="96"/>
                    <a:pt x="279" y="20"/>
                    <a:pt x="187" y="2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114"/>
            <p:cNvSpPr/>
            <p:nvPr/>
          </p:nvSpPr>
          <p:spPr>
            <a:xfrm>
              <a:off x="6629040" y="4474080"/>
              <a:ext cx="1872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52">
                  <a:moveTo>
                    <a:pt x="26" y="52"/>
                  </a:moveTo>
                  <a:cubicBezTo>
                    <a:pt x="42" y="52"/>
                    <a:pt x="53" y="41"/>
                    <a:pt x="53" y="26"/>
                  </a:cubicBezTo>
                  <a:cubicBezTo>
                    <a:pt x="53" y="10"/>
                    <a:pt x="40" y="0"/>
                    <a:pt x="26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40"/>
                    <a:pt x="11" y="52"/>
                    <a:pt x="26" y="5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115"/>
            <p:cNvSpPr/>
            <p:nvPr/>
          </p:nvSpPr>
          <p:spPr>
            <a:xfrm>
              <a:off x="6674400" y="4474080"/>
              <a:ext cx="1836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52">
                  <a:moveTo>
                    <a:pt x="26" y="52"/>
                  </a:moveTo>
                  <a:cubicBezTo>
                    <a:pt x="41" y="52"/>
                    <a:pt x="52" y="41"/>
                    <a:pt x="52" y="26"/>
                  </a:cubicBezTo>
                  <a:cubicBezTo>
                    <a:pt x="52" y="10"/>
                    <a:pt x="40" y="0"/>
                    <a:pt x="26" y="0"/>
                  </a:cubicBezTo>
                  <a:cubicBezTo>
                    <a:pt x="10" y="0"/>
                    <a:pt x="0" y="12"/>
                    <a:pt x="0" y="26"/>
                  </a:cubicBezTo>
                  <a:cubicBezTo>
                    <a:pt x="0" y="40"/>
                    <a:pt x="10" y="52"/>
                    <a:pt x="26" y="5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116"/>
            <p:cNvSpPr/>
            <p:nvPr/>
          </p:nvSpPr>
          <p:spPr>
            <a:xfrm>
              <a:off x="6621480" y="4508280"/>
              <a:ext cx="77400" cy="3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" h="97">
                  <a:moveTo>
                    <a:pt x="215" y="18"/>
                  </a:moveTo>
                  <a:cubicBezTo>
                    <a:pt x="218" y="12"/>
                    <a:pt x="215" y="4"/>
                    <a:pt x="207" y="1"/>
                  </a:cubicBezTo>
                  <a:cubicBezTo>
                    <a:pt x="201" y="-2"/>
                    <a:pt x="193" y="1"/>
                    <a:pt x="190" y="8"/>
                  </a:cubicBezTo>
                  <a:cubicBezTo>
                    <a:pt x="178" y="44"/>
                    <a:pt x="144" y="69"/>
                    <a:pt x="108" y="69"/>
                  </a:cubicBezTo>
                  <a:cubicBezTo>
                    <a:pt x="73" y="69"/>
                    <a:pt x="38" y="46"/>
                    <a:pt x="26" y="8"/>
                  </a:cubicBezTo>
                  <a:cubicBezTo>
                    <a:pt x="24" y="2"/>
                    <a:pt x="16" y="-2"/>
                    <a:pt x="9" y="1"/>
                  </a:cubicBezTo>
                  <a:cubicBezTo>
                    <a:pt x="2" y="2"/>
                    <a:pt x="-2" y="10"/>
                    <a:pt x="1" y="18"/>
                  </a:cubicBezTo>
                  <a:cubicBezTo>
                    <a:pt x="18" y="64"/>
                    <a:pt x="61" y="97"/>
                    <a:pt x="109" y="97"/>
                  </a:cubicBezTo>
                  <a:cubicBezTo>
                    <a:pt x="157" y="97"/>
                    <a:pt x="201" y="64"/>
                    <a:pt x="215" y="1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117"/>
            <p:cNvSpPr/>
            <p:nvPr/>
          </p:nvSpPr>
          <p:spPr>
            <a:xfrm>
              <a:off x="6844680" y="3998160"/>
              <a:ext cx="10440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2">
                  <a:moveTo>
                    <a:pt x="146" y="292"/>
                  </a:moveTo>
                  <a:cubicBezTo>
                    <a:pt x="65" y="292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5" y="292"/>
                    <a:pt x="146" y="292"/>
                  </a:cubicBezTo>
                  <a:close/>
                  <a:moveTo>
                    <a:pt x="144" y="16"/>
                  </a:moveTo>
                  <a:cubicBezTo>
                    <a:pt x="73" y="16"/>
                    <a:pt x="14" y="74"/>
                    <a:pt x="14" y="146"/>
                  </a:cubicBezTo>
                  <a:cubicBezTo>
                    <a:pt x="14" y="217"/>
                    <a:pt x="73" y="276"/>
                    <a:pt x="144" y="276"/>
                  </a:cubicBezTo>
                  <a:cubicBezTo>
                    <a:pt x="215" y="276"/>
                    <a:pt x="274" y="217"/>
                    <a:pt x="274" y="146"/>
                  </a:cubicBezTo>
                  <a:cubicBezTo>
                    <a:pt x="274" y="73"/>
                    <a:pt x="217" y="16"/>
                    <a:pt x="144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118"/>
            <p:cNvSpPr/>
            <p:nvPr/>
          </p:nvSpPr>
          <p:spPr>
            <a:xfrm>
              <a:off x="6872039" y="4032359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7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119"/>
            <p:cNvSpPr/>
            <p:nvPr/>
          </p:nvSpPr>
          <p:spPr>
            <a:xfrm>
              <a:off x="6906960" y="4032359"/>
              <a:ext cx="1440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0">
                  <a:moveTo>
                    <a:pt x="21" y="40"/>
                  </a:moveTo>
                  <a:cubicBezTo>
                    <a:pt x="31" y="40"/>
                    <a:pt x="41" y="31"/>
                    <a:pt x="41" y="20"/>
                  </a:cubicBezTo>
                  <a:cubicBezTo>
                    <a:pt x="41" y="9"/>
                    <a:pt x="31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31"/>
                    <a:pt x="10" y="40"/>
                    <a:pt x="21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120"/>
            <p:cNvSpPr/>
            <p:nvPr/>
          </p:nvSpPr>
          <p:spPr>
            <a:xfrm>
              <a:off x="6866280" y="4058280"/>
              <a:ext cx="6048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8">
                  <a:moveTo>
                    <a:pt x="168" y="15"/>
                  </a:moveTo>
                  <a:cubicBezTo>
                    <a:pt x="171" y="9"/>
                    <a:pt x="168" y="3"/>
                    <a:pt x="162" y="2"/>
                  </a:cubicBezTo>
                  <a:cubicBezTo>
                    <a:pt x="155" y="-2"/>
                    <a:pt x="149" y="2"/>
                    <a:pt x="148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6"/>
                    <a:pt x="20" y="8"/>
                  </a:cubicBezTo>
                  <a:cubicBezTo>
                    <a:pt x="19" y="3"/>
                    <a:pt x="13" y="0"/>
                    <a:pt x="6" y="2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8"/>
                    <a:pt x="84" y="78"/>
                  </a:cubicBezTo>
                  <a:cubicBezTo>
                    <a:pt x="121" y="78"/>
                    <a:pt x="155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121"/>
            <p:cNvSpPr/>
            <p:nvPr/>
          </p:nvSpPr>
          <p:spPr>
            <a:xfrm>
              <a:off x="8049240" y="4329360"/>
              <a:ext cx="10440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1">
                  <a:moveTo>
                    <a:pt x="145" y="291"/>
                  </a:moveTo>
                  <a:cubicBezTo>
                    <a:pt x="65" y="291"/>
                    <a:pt x="0" y="226"/>
                    <a:pt x="0" y="146"/>
                  </a:cubicBezTo>
                  <a:cubicBezTo>
                    <a:pt x="0" y="65"/>
                    <a:pt x="64" y="0"/>
                    <a:pt x="145" y="0"/>
                  </a:cubicBezTo>
                  <a:cubicBezTo>
                    <a:pt x="225" y="0"/>
                    <a:pt x="291" y="65"/>
                    <a:pt x="291" y="146"/>
                  </a:cubicBezTo>
                  <a:cubicBezTo>
                    <a:pt x="291" y="226"/>
                    <a:pt x="225" y="291"/>
                    <a:pt x="145" y="291"/>
                  </a:cubicBezTo>
                  <a:close/>
                  <a:moveTo>
                    <a:pt x="144" y="15"/>
                  </a:moveTo>
                  <a:cubicBezTo>
                    <a:pt x="73" y="15"/>
                    <a:pt x="14" y="74"/>
                    <a:pt x="14" y="146"/>
                  </a:cubicBezTo>
                  <a:cubicBezTo>
                    <a:pt x="14" y="217"/>
                    <a:pt x="73" y="276"/>
                    <a:pt x="144" y="276"/>
                  </a:cubicBezTo>
                  <a:cubicBezTo>
                    <a:pt x="215" y="276"/>
                    <a:pt x="274" y="217"/>
                    <a:pt x="274" y="146"/>
                  </a:cubicBezTo>
                  <a:cubicBezTo>
                    <a:pt x="274" y="73"/>
                    <a:pt x="217" y="15"/>
                    <a:pt x="144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122"/>
            <p:cNvSpPr/>
            <p:nvPr/>
          </p:nvSpPr>
          <p:spPr>
            <a:xfrm>
              <a:off x="8076600" y="436320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123"/>
            <p:cNvSpPr/>
            <p:nvPr/>
          </p:nvSpPr>
          <p:spPr>
            <a:xfrm>
              <a:off x="8111520" y="436320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1" y="41"/>
                  </a:moveTo>
                  <a:cubicBezTo>
                    <a:pt x="31" y="41"/>
                    <a:pt x="41" y="31"/>
                    <a:pt x="41" y="21"/>
                  </a:cubicBezTo>
                  <a:cubicBezTo>
                    <a:pt x="41" y="10"/>
                    <a:pt x="3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31"/>
                    <a:pt x="10" y="41"/>
                    <a:pt x="21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Freeform: Shape 124"/>
            <p:cNvSpPr/>
            <p:nvPr/>
          </p:nvSpPr>
          <p:spPr>
            <a:xfrm>
              <a:off x="8070840" y="438912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1" y="1"/>
                  </a:cubicBezTo>
                  <a:cubicBezTo>
                    <a:pt x="155" y="-2"/>
                    <a:pt x="149" y="1"/>
                    <a:pt x="147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5"/>
                    <a:pt x="20" y="8"/>
                  </a:cubicBezTo>
                  <a:cubicBezTo>
                    <a:pt x="19" y="3"/>
                    <a:pt x="13" y="0"/>
                    <a:pt x="6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7"/>
                    <a:pt x="84" y="77"/>
                  </a:cubicBezTo>
                  <a:cubicBezTo>
                    <a:pt x="123" y="77"/>
                    <a:pt x="155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6" name="Freeform: Shape 125"/>
            <p:cNvSpPr/>
            <p:nvPr/>
          </p:nvSpPr>
          <p:spPr>
            <a:xfrm>
              <a:off x="7108199" y="4137840"/>
              <a:ext cx="10440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1">
                  <a:moveTo>
                    <a:pt x="146" y="291"/>
                  </a:moveTo>
                  <a:cubicBezTo>
                    <a:pt x="65" y="291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15"/>
                  </a:moveTo>
                  <a:cubicBezTo>
                    <a:pt x="74" y="15"/>
                    <a:pt x="15" y="74"/>
                    <a:pt x="15" y="146"/>
                  </a:cubicBezTo>
                  <a:cubicBezTo>
                    <a:pt x="15" y="217"/>
                    <a:pt x="74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6" y="74"/>
                    <a:pt x="217" y="15"/>
                    <a:pt x="146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7" name="Freeform: Shape 126"/>
            <p:cNvSpPr/>
            <p:nvPr/>
          </p:nvSpPr>
          <p:spPr>
            <a:xfrm>
              <a:off x="7135560" y="4171679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Freeform: Shape 127"/>
            <p:cNvSpPr/>
            <p:nvPr/>
          </p:nvSpPr>
          <p:spPr>
            <a:xfrm>
              <a:off x="7170840" y="4171679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Freeform: Shape 128"/>
            <p:cNvSpPr/>
            <p:nvPr/>
          </p:nvSpPr>
          <p:spPr>
            <a:xfrm>
              <a:off x="7130520" y="419760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2" y="9"/>
                    <a:pt x="168" y="3"/>
                    <a:pt x="162" y="1"/>
                  </a:cubicBezTo>
                  <a:cubicBezTo>
                    <a:pt x="156" y="-2"/>
                    <a:pt x="150" y="1"/>
                    <a:pt x="148" y="8"/>
                  </a:cubicBezTo>
                  <a:cubicBezTo>
                    <a:pt x="139" y="37"/>
                    <a:pt x="113" y="56"/>
                    <a:pt x="85" y="56"/>
                  </a:cubicBezTo>
                  <a:cubicBezTo>
                    <a:pt x="57" y="56"/>
                    <a:pt x="30" y="35"/>
                    <a:pt x="21" y="8"/>
                  </a:cubicBezTo>
                  <a:cubicBezTo>
                    <a:pt x="20" y="3"/>
                    <a:pt x="13" y="0"/>
                    <a:pt x="7" y="1"/>
                  </a:cubicBezTo>
                  <a:cubicBezTo>
                    <a:pt x="2" y="3"/>
                    <a:pt x="-1" y="9"/>
                    <a:pt x="1" y="15"/>
                  </a:cubicBezTo>
                  <a:cubicBezTo>
                    <a:pt x="13" y="52"/>
                    <a:pt x="47" y="77"/>
                    <a:pt x="85" y="77"/>
                  </a:cubicBezTo>
                  <a:cubicBezTo>
                    <a:pt x="122" y="77"/>
                    <a:pt x="156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Freeform: Shape 129"/>
            <p:cNvSpPr/>
            <p:nvPr/>
          </p:nvSpPr>
          <p:spPr>
            <a:xfrm>
              <a:off x="8119440" y="41137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1"/>
                    <a:pt x="161" y="209"/>
                    <a:pt x="104" y="208"/>
                  </a:cubicBezTo>
                  <a:close/>
                  <a:moveTo>
                    <a:pt x="102" y="11"/>
                  </a:moveTo>
                  <a:cubicBezTo>
                    <a:pt x="51" y="11"/>
                    <a:pt x="9" y="53"/>
                    <a:pt x="9" y="104"/>
                  </a:cubicBezTo>
                  <a:cubicBezTo>
                    <a:pt x="9" y="155"/>
                    <a:pt x="50" y="197"/>
                    <a:pt x="102" y="197"/>
                  </a:cubicBezTo>
                  <a:cubicBezTo>
                    <a:pt x="153" y="197"/>
                    <a:pt x="196" y="155"/>
                    <a:pt x="196" y="104"/>
                  </a:cubicBezTo>
                  <a:cubicBezTo>
                    <a:pt x="196" y="53"/>
                    <a:pt x="155" y="11"/>
                    <a:pt x="102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Freeform: Shape 130"/>
            <p:cNvSpPr/>
            <p:nvPr/>
          </p:nvSpPr>
          <p:spPr>
            <a:xfrm>
              <a:off x="8138880" y="41382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Freeform: Shape 131"/>
            <p:cNvSpPr/>
            <p:nvPr/>
          </p:nvSpPr>
          <p:spPr>
            <a:xfrm>
              <a:off x="8164080" y="41382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3" name="Freeform: Shape 132"/>
            <p:cNvSpPr/>
            <p:nvPr/>
          </p:nvSpPr>
          <p:spPr>
            <a:xfrm>
              <a:off x="8134200" y="4158000"/>
              <a:ext cx="424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3">
                  <a:moveTo>
                    <a:pt x="119" y="10"/>
                  </a:moveTo>
                  <a:cubicBezTo>
                    <a:pt x="120" y="7"/>
                    <a:pt x="119" y="2"/>
                    <a:pt x="114" y="1"/>
                  </a:cubicBezTo>
                  <a:cubicBezTo>
                    <a:pt x="111" y="-1"/>
                    <a:pt x="106" y="1"/>
                    <a:pt x="105" y="5"/>
                  </a:cubicBezTo>
                  <a:cubicBezTo>
                    <a:pt x="99" y="25"/>
                    <a:pt x="80" y="39"/>
                    <a:pt x="60" y="39"/>
                  </a:cubicBezTo>
                  <a:cubicBezTo>
                    <a:pt x="40" y="39"/>
                    <a:pt x="23" y="25"/>
                    <a:pt x="15" y="5"/>
                  </a:cubicBezTo>
                  <a:cubicBezTo>
                    <a:pt x="13" y="1"/>
                    <a:pt x="10" y="-1"/>
                    <a:pt x="6" y="1"/>
                  </a:cubicBezTo>
                  <a:cubicBezTo>
                    <a:pt x="1" y="2"/>
                    <a:pt x="-1" y="5"/>
                    <a:pt x="1" y="10"/>
                  </a:cubicBezTo>
                  <a:cubicBezTo>
                    <a:pt x="10" y="36"/>
                    <a:pt x="35" y="53"/>
                    <a:pt x="61" y="53"/>
                  </a:cubicBezTo>
                  <a:cubicBezTo>
                    <a:pt x="89" y="53"/>
                    <a:pt x="113" y="35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4" name="Freeform: Shape 133"/>
            <p:cNvSpPr/>
            <p:nvPr/>
          </p:nvSpPr>
          <p:spPr>
            <a:xfrm>
              <a:off x="8242200" y="4144320"/>
              <a:ext cx="10476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2">
                  <a:moveTo>
                    <a:pt x="146" y="292"/>
                  </a:moveTo>
                  <a:cubicBezTo>
                    <a:pt x="65" y="292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7" y="0"/>
                    <a:pt x="292" y="66"/>
                    <a:pt x="292" y="146"/>
                  </a:cubicBezTo>
                  <a:cubicBezTo>
                    <a:pt x="292" y="228"/>
                    <a:pt x="227" y="294"/>
                    <a:pt x="146" y="292"/>
                  </a:cubicBezTo>
                  <a:close/>
                  <a:moveTo>
                    <a:pt x="146" y="16"/>
                  </a:moveTo>
                  <a:cubicBezTo>
                    <a:pt x="75" y="16"/>
                    <a:pt x="16" y="74"/>
                    <a:pt x="16" y="146"/>
                  </a:cubicBezTo>
                  <a:cubicBezTo>
                    <a:pt x="16" y="217"/>
                    <a:pt x="75" y="276"/>
                    <a:pt x="146" y="276"/>
                  </a:cubicBezTo>
                  <a:cubicBezTo>
                    <a:pt x="218" y="276"/>
                    <a:pt x="276" y="218"/>
                    <a:pt x="276" y="146"/>
                  </a:cubicBezTo>
                  <a:cubicBezTo>
                    <a:pt x="276" y="75"/>
                    <a:pt x="218" y="16"/>
                    <a:pt x="146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Freeform: Shape 134"/>
            <p:cNvSpPr/>
            <p:nvPr/>
          </p:nvSpPr>
          <p:spPr>
            <a:xfrm>
              <a:off x="8269560" y="4179240"/>
              <a:ext cx="1440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0">
                  <a:moveTo>
                    <a:pt x="21" y="40"/>
                  </a:moveTo>
                  <a:cubicBezTo>
                    <a:pt x="31" y="40"/>
                    <a:pt x="41" y="31"/>
                    <a:pt x="41" y="20"/>
                  </a:cubicBezTo>
                  <a:cubicBezTo>
                    <a:pt x="41" y="9"/>
                    <a:pt x="31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31"/>
                    <a:pt x="10" y="40"/>
                    <a:pt x="21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Freeform: Shape 135"/>
            <p:cNvSpPr/>
            <p:nvPr/>
          </p:nvSpPr>
          <p:spPr>
            <a:xfrm>
              <a:off x="8304840" y="417924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136"/>
            <p:cNvSpPr/>
            <p:nvPr/>
          </p:nvSpPr>
          <p:spPr>
            <a:xfrm>
              <a:off x="8264520" y="420480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49" y="1"/>
                    <a:pt x="148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6"/>
                    <a:pt x="21" y="8"/>
                  </a:cubicBezTo>
                  <a:cubicBezTo>
                    <a:pt x="19" y="3"/>
                    <a:pt x="13" y="0"/>
                    <a:pt x="7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7"/>
                    <a:pt x="84" y="77"/>
                  </a:cubicBezTo>
                  <a:cubicBezTo>
                    <a:pt x="121" y="77"/>
                    <a:pt x="156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137"/>
            <p:cNvSpPr/>
            <p:nvPr/>
          </p:nvSpPr>
          <p:spPr>
            <a:xfrm>
              <a:off x="8234640" y="4282920"/>
              <a:ext cx="7416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161" y="0"/>
                    <a:pt x="207" y="47"/>
                    <a:pt x="207" y="104"/>
                  </a:cubicBezTo>
                  <a:cubicBezTo>
                    <a:pt x="207" y="161"/>
                    <a:pt x="161" y="208"/>
                    <a:pt x="104" y="208"/>
                  </a:cubicBezTo>
                  <a:close/>
                  <a:moveTo>
                    <a:pt x="104" y="11"/>
                  </a:moveTo>
                  <a:cubicBezTo>
                    <a:pt x="52" y="11"/>
                    <a:pt x="10" y="53"/>
                    <a:pt x="10" y="104"/>
                  </a:cubicBezTo>
                  <a:cubicBezTo>
                    <a:pt x="10" y="155"/>
                    <a:pt x="52" y="197"/>
                    <a:pt x="104" y="197"/>
                  </a:cubicBezTo>
                  <a:cubicBezTo>
                    <a:pt x="155" y="197"/>
                    <a:pt x="197" y="155"/>
                    <a:pt x="197" y="104"/>
                  </a:cubicBezTo>
                  <a:cubicBezTo>
                    <a:pt x="197" y="53"/>
                    <a:pt x="155" y="11"/>
                    <a:pt x="104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138"/>
            <p:cNvSpPr/>
            <p:nvPr/>
          </p:nvSpPr>
          <p:spPr>
            <a:xfrm>
              <a:off x="8254079" y="43074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139"/>
            <p:cNvSpPr/>
            <p:nvPr/>
          </p:nvSpPr>
          <p:spPr>
            <a:xfrm>
              <a:off x="8279279" y="43074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140"/>
            <p:cNvSpPr/>
            <p:nvPr/>
          </p:nvSpPr>
          <p:spPr>
            <a:xfrm>
              <a:off x="8250120" y="432648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0"/>
                  </a:moveTo>
                  <a:cubicBezTo>
                    <a:pt x="119" y="7"/>
                    <a:pt x="118" y="3"/>
                    <a:pt x="113" y="1"/>
                  </a:cubicBezTo>
                  <a:cubicBezTo>
                    <a:pt x="110" y="0"/>
                    <a:pt x="106" y="1"/>
                    <a:pt x="104" y="6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6"/>
                  </a:cubicBezTo>
                  <a:cubicBezTo>
                    <a:pt x="12" y="1"/>
                    <a:pt x="10" y="-1"/>
                    <a:pt x="5" y="1"/>
                  </a:cubicBezTo>
                  <a:cubicBezTo>
                    <a:pt x="1" y="2"/>
                    <a:pt x="-1" y="6"/>
                    <a:pt x="0" y="10"/>
                  </a:cubicBezTo>
                  <a:cubicBezTo>
                    <a:pt x="9" y="37"/>
                    <a:pt x="35" y="54"/>
                    <a:pt x="61" y="54"/>
                  </a:cubicBezTo>
                  <a:cubicBezTo>
                    <a:pt x="88" y="54"/>
                    <a:pt x="110" y="37"/>
                    <a:pt x="118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141"/>
            <p:cNvSpPr/>
            <p:nvPr/>
          </p:nvSpPr>
          <p:spPr>
            <a:xfrm>
              <a:off x="8166960" y="4516200"/>
              <a:ext cx="15048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9">
                  <a:moveTo>
                    <a:pt x="209" y="419"/>
                  </a:moveTo>
                  <a:cubicBezTo>
                    <a:pt x="93" y="419"/>
                    <a:pt x="0" y="326"/>
                    <a:pt x="0" y="210"/>
                  </a:cubicBezTo>
                  <a:cubicBezTo>
                    <a:pt x="0" y="94"/>
                    <a:pt x="94" y="0"/>
                    <a:pt x="209" y="0"/>
                  </a:cubicBezTo>
                  <a:cubicBezTo>
                    <a:pt x="323" y="0"/>
                    <a:pt x="419" y="95"/>
                    <a:pt x="419" y="210"/>
                  </a:cubicBezTo>
                  <a:cubicBezTo>
                    <a:pt x="419" y="325"/>
                    <a:pt x="326" y="419"/>
                    <a:pt x="209" y="419"/>
                  </a:cubicBezTo>
                  <a:close/>
                  <a:moveTo>
                    <a:pt x="209" y="24"/>
                  </a:moveTo>
                  <a:cubicBezTo>
                    <a:pt x="107" y="24"/>
                    <a:pt x="23" y="107"/>
                    <a:pt x="23" y="210"/>
                  </a:cubicBezTo>
                  <a:cubicBezTo>
                    <a:pt x="23" y="312"/>
                    <a:pt x="106" y="396"/>
                    <a:pt x="209" y="396"/>
                  </a:cubicBezTo>
                  <a:cubicBezTo>
                    <a:pt x="311" y="396"/>
                    <a:pt x="395" y="312"/>
                    <a:pt x="395" y="210"/>
                  </a:cubicBezTo>
                  <a:cubicBezTo>
                    <a:pt x="395" y="107"/>
                    <a:pt x="313" y="24"/>
                    <a:pt x="209" y="2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142"/>
            <p:cNvSpPr/>
            <p:nvPr/>
          </p:nvSpPr>
          <p:spPr>
            <a:xfrm>
              <a:off x="8207279" y="4565520"/>
              <a:ext cx="208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59">
                  <a:moveTo>
                    <a:pt x="29" y="59"/>
                  </a:moveTo>
                  <a:cubicBezTo>
                    <a:pt x="46" y="59"/>
                    <a:pt x="59" y="45"/>
                    <a:pt x="59" y="29"/>
                  </a:cubicBezTo>
                  <a:cubicBezTo>
                    <a:pt x="59" y="12"/>
                    <a:pt x="45" y="0"/>
                    <a:pt x="29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44"/>
                    <a:pt x="12" y="57"/>
                    <a:pt x="29" y="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143"/>
            <p:cNvSpPr/>
            <p:nvPr/>
          </p:nvSpPr>
          <p:spPr>
            <a:xfrm>
              <a:off x="8257320" y="4565520"/>
              <a:ext cx="208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59">
                  <a:moveTo>
                    <a:pt x="30" y="59"/>
                  </a:moveTo>
                  <a:cubicBezTo>
                    <a:pt x="47" y="59"/>
                    <a:pt x="59" y="45"/>
                    <a:pt x="59" y="29"/>
                  </a:cubicBezTo>
                  <a:cubicBezTo>
                    <a:pt x="59" y="12"/>
                    <a:pt x="45" y="0"/>
                    <a:pt x="30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4"/>
                    <a:pt x="13" y="57"/>
                    <a:pt x="30" y="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44"/>
            <p:cNvSpPr/>
            <p:nvPr/>
          </p:nvSpPr>
          <p:spPr>
            <a:xfrm>
              <a:off x="8198280" y="4602960"/>
              <a:ext cx="8748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4" h="110">
                  <a:moveTo>
                    <a:pt x="243" y="22"/>
                  </a:moveTo>
                  <a:cubicBezTo>
                    <a:pt x="246" y="12"/>
                    <a:pt x="242" y="5"/>
                    <a:pt x="234" y="1"/>
                  </a:cubicBezTo>
                  <a:cubicBezTo>
                    <a:pt x="225" y="-2"/>
                    <a:pt x="217" y="3"/>
                    <a:pt x="214" y="11"/>
                  </a:cubicBezTo>
                  <a:cubicBezTo>
                    <a:pt x="200" y="51"/>
                    <a:pt x="163" y="79"/>
                    <a:pt x="122" y="79"/>
                  </a:cubicBezTo>
                  <a:cubicBezTo>
                    <a:pt x="82" y="79"/>
                    <a:pt x="45" y="51"/>
                    <a:pt x="31" y="11"/>
                  </a:cubicBezTo>
                  <a:cubicBezTo>
                    <a:pt x="28" y="3"/>
                    <a:pt x="18" y="-2"/>
                    <a:pt x="11" y="1"/>
                  </a:cubicBezTo>
                  <a:cubicBezTo>
                    <a:pt x="3" y="5"/>
                    <a:pt x="-2" y="14"/>
                    <a:pt x="1" y="22"/>
                  </a:cubicBezTo>
                  <a:cubicBezTo>
                    <a:pt x="20" y="74"/>
                    <a:pt x="68" y="110"/>
                    <a:pt x="122" y="110"/>
                  </a:cubicBezTo>
                  <a:cubicBezTo>
                    <a:pt x="177" y="110"/>
                    <a:pt x="225" y="74"/>
                    <a:pt x="243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45"/>
            <p:cNvSpPr/>
            <p:nvPr/>
          </p:nvSpPr>
          <p:spPr>
            <a:xfrm>
              <a:off x="7175160" y="5193720"/>
              <a:ext cx="15048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9">
                  <a:moveTo>
                    <a:pt x="209" y="419"/>
                  </a:moveTo>
                  <a:cubicBezTo>
                    <a:pt x="93" y="419"/>
                    <a:pt x="0" y="325"/>
                    <a:pt x="0" y="209"/>
                  </a:cubicBezTo>
                  <a:cubicBezTo>
                    <a:pt x="0" y="92"/>
                    <a:pt x="94" y="0"/>
                    <a:pt x="209" y="0"/>
                  </a:cubicBezTo>
                  <a:cubicBezTo>
                    <a:pt x="323" y="0"/>
                    <a:pt x="419" y="94"/>
                    <a:pt x="419" y="209"/>
                  </a:cubicBezTo>
                  <a:cubicBezTo>
                    <a:pt x="419" y="323"/>
                    <a:pt x="324" y="419"/>
                    <a:pt x="209" y="419"/>
                  </a:cubicBezTo>
                  <a:close/>
                  <a:moveTo>
                    <a:pt x="209" y="23"/>
                  </a:moveTo>
                  <a:cubicBezTo>
                    <a:pt x="107" y="23"/>
                    <a:pt x="23" y="106"/>
                    <a:pt x="23" y="209"/>
                  </a:cubicBezTo>
                  <a:cubicBezTo>
                    <a:pt x="23" y="311"/>
                    <a:pt x="106" y="396"/>
                    <a:pt x="209" y="396"/>
                  </a:cubicBezTo>
                  <a:cubicBezTo>
                    <a:pt x="311" y="396"/>
                    <a:pt x="396" y="311"/>
                    <a:pt x="396" y="209"/>
                  </a:cubicBezTo>
                  <a:cubicBezTo>
                    <a:pt x="396" y="106"/>
                    <a:pt x="312" y="23"/>
                    <a:pt x="209" y="2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46"/>
            <p:cNvSpPr/>
            <p:nvPr/>
          </p:nvSpPr>
          <p:spPr>
            <a:xfrm>
              <a:off x="7214760" y="5242680"/>
              <a:ext cx="208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59">
                  <a:moveTo>
                    <a:pt x="30" y="59"/>
                  </a:moveTo>
                  <a:cubicBezTo>
                    <a:pt x="47" y="59"/>
                    <a:pt x="59" y="45"/>
                    <a:pt x="59" y="30"/>
                  </a:cubicBezTo>
                  <a:cubicBezTo>
                    <a:pt x="59" y="13"/>
                    <a:pt x="45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5"/>
                    <a:pt x="13" y="58"/>
                    <a:pt x="30" y="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47"/>
            <p:cNvSpPr/>
            <p:nvPr/>
          </p:nvSpPr>
          <p:spPr>
            <a:xfrm>
              <a:off x="7265160" y="5242680"/>
              <a:ext cx="208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59">
                  <a:moveTo>
                    <a:pt x="29" y="59"/>
                  </a:moveTo>
                  <a:cubicBezTo>
                    <a:pt x="46" y="59"/>
                    <a:pt x="59" y="45"/>
                    <a:pt x="59" y="30"/>
                  </a:cubicBezTo>
                  <a:cubicBezTo>
                    <a:pt x="59" y="13"/>
                    <a:pt x="45" y="0"/>
                    <a:pt x="29" y="0"/>
                  </a:cubicBezTo>
                  <a:cubicBezTo>
                    <a:pt x="12" y="0"/>
                    <a:pt x="0" y="14"/>
                    <a:pt x="0" y="30"/>
                  </a:cubicBezTo>
                  <a:cubicBezTo>
                    <a:pt x="0" y="45"/>
                    <a:pt x="14" y="58"/>
                    <a:pt x="29" y="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8"/>
            <p:cNvSpPr/>
            <p:nvPr/>
          </p:nvSpPr>
          <p:spPr>
            <a:xfrm>
              <a:off x="7206480" y="5280480"/>
              <a:ext cx="8748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4" h="110">
                  <a:moveTo>
                    <a:pt x="243" y="21"/>
                  </a:moveTo>
                  <a:cubicBezTo>
                    <a:pt x="247" y="12"/>
                    <a:pt x="242" y="4"/>
                    <a:pt x="234" y="1"/>
                  </a:cubicBezTo>
                  <a:cubicBezTo>
                    <a:pt x="225" y="-2"/>
                    <a:pt x="217" y="3"/>
                    <a:pt x="214" y="10"/>
                  </a:cubicBezTo>
                  <a:cubicBezTo>
                    <a:pt x="200" y="51"/>
                    <a:pt x="163" y="79"/>
                    <a:pt x="122" y="79"/>
                  </a:cubicBezTo>
                  <a:cubicBezTo>
                    <a:pt x="82" y="79"/>
                    <a:pt x="45" y="51"/>
                    <a:pt x="31" y="10"/>
                  </a:cubicBezTo>
                  <a:cubicBezTo>
                    <a:pt x="28" y="3"/>
                    <a:pt x="18" y="-2"/>
                    <a:pt x="11" y="1"/>
                  </a:cubicBezTo>
                  <a:cubicBezTo>
                    <a:pt x="3" y="4"/>
                    <a:pt x="-2" y="13"/>
                    <a:pt x="1" y="21"/>
                  </a:cubicBezTo>
                  <a:cubicBezTo>
                    <a:pt x="20" y="74"/>
                    <a:pt x="68" y="110"/>
                    <a:pt x="122" y="110"/>
                  </a:cubicBezTo>
                  <a:cubicBezTo>
                    <a:pt x="175" y="110"/>
                    <a:pt x="223" y="74"/>
                    <a:pt x="243" y="2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49"/>
            <p:cNvSpPr/>
            <p:nvPr/>
          </p:nvSpPr>
          <p:spPr>
            <a:xfrm>
              <a:off x="8183520" y="4779360"/>
              <a:ext cx="10476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2">
                  <a:moveTo>
                    <a:pt x="146" y="292"/>
                  </a:moveTo>
                  <a:cubicBezTo>
                    <a:pt x="66" y="292"/>
                    <a:pt x="0" y="227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2" y="65"/>
                    <a:pt x="292" y="146"/>
                  </a:cubicBezTo>
                  <a:cubicBezTo>
                    <a:pt x="292" y="227"/>
                    <a:pt x="227" y="293"/>
                    <a:pt x="146" y="292"/>
                  </a:cubicBezTo>
                  <a:close/>
                  <a:moveTo>
                    <a:pt x="146" y="16"/>
                  </a:moveTo>
                  <a:cubicBezTo>
                    <a:pt x="75" y="16"/>
                    <a:pt x="16" y="75"/>
                    <a:pt x="16" y="146"/>
                  </a:cubicBezTo>
                  <a:cubicBezTo>
                    <a:pt x="16" y="217"/>
                    <a:pt x="75" y="276"/>
                    <a:pt x="146" y="276"/>
                  </a:cubicBezTo>
                  <a:cubicBezTo>
                    <a:pt x="218" y="276"/>
                    <a:pt x="277" y="217"/>
                    <a:pt x="277" y="146"/>
                  </a:cubicBezTo>
                  <a:cubicBezTo>
                    <a:pt x="277" y="75"/>
                    <a:pt x="218" y="16"/>
                    <a:pt x="146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50"/>
            <p:cNvSpPr/>
            <p:nvPr/>
          </p:nvSpPr>
          <p:spPr>
            <a:xfrm>
              <a:off x="8210880" y="4813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1" y="41"/>
                  </a:moveTo>
                  <a:cubicBezTo>
                    <a:pt x="31" y="41"/>
                    <a:pt x="41" y="31"/>
                    <a:pt x="41" y="20"/>
                  </a:cubicBezTo>
                  <a:cubicBezTo>
                    <a:pt x="41" y="10"/>
                    <a:pt x="31" y="0"/>
                    <a:pt x="21" y="0"/>
                  </a:cubicBezTo>
                  <a:cubicBezTo>
                    <a:pt x="10" y="0"/>
                    <a:pt x="0" y="10"/>
                    <a:pt x="0" y="20"/>
                  </a:cubicBezTo>
                  <a:cubicBezTo>
                    <a:pt x="0" y="31"/>
                    <a:pt x="10" y="41"/>
                    <a:pt x="21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51"/>
            <p:cNvSpPr/>
            <p:nvPr/>
          </p:nvSpPr>
          <p:spPr>
            <a:xfrm>
              <a:off x="8246879" y="48139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0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0"/>
                  </a:cubicBezTo>
                  <a:cubicBezTo>
                    <a:pt x="0" y="31"/>
                    <a:pt x="8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52"/>
            <p:cNvSpPr/>
            <p:nvPr/>
          </p:nvSpPr>
          <p:spPr>
            <a:xfrm>
              <a:off x="8206199" y="48398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49" y="1"/>
                    <a:pt x="148" y="7"/>
                  </a:cubicBezTo>
                  <a:cubicBezTo>
                    <a:pt x="139" y="37"/>
                    <a:pt x="112" y="55"/>
                    <a:pt x="84" y="55"/>
                  </a:cubicBezTo>
                  <a:cubicBezTo>
                    <a:pt x="56" y="55"/>
                    <a:pt x="30" y="35"/>
                    <a:pt x="21" y="7"/>
                  </a:cubicBezTo>
                  <a:cubicBezTo>
                    <a:pt x="19" y="3"/>
                    <a:pt x="13" y="0"/>
                    <a:pt x="7" y="1"/>
                  </a:cubicBezTo>
                  <a:cubicBezTo>
                    <a:pt x="2" y="3"/>
                    <a:pt x="-1" y="9"/>
                    <a:pt x="1" y="15"/>
                  </a:cubicBezTo>
                  <a:cubicBezTo>
                    <a:pt x="13" y="52"/>
                    <a:pt x="46" y="77"/>
                    <a:pt x="84" y="77"/>
                  </a:cubicBezTo>
                  <a:cubicBezTo>
                    <a:pt x="121" y="77"/>
                    <a:pt x="156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53"/>
            <p:cNvSpPr/>
            <p:nvPr/>
          </p:nvSpPr>
          <p:spPr>
            <a:xfrm>
              <a:off x="8029080" y="4685040"/>
              <a:ext cx="10440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2">
                  <a:moveTo>
                    <a:pt x="146" y="292"/>
                  </a:moveTo>
                  <a:cubicBezTo>
                    <a:pt x="65" y="292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5" y="292"/>
                    <a:pt x="146" y="292"/>
                  </a:cubicBezTo>
                  <a:close/>
                  <a:moveTo>
                    <a:pt x="144" y="15"/>
                  </a:moveTo>
                  <a:cubicBezTo>
                    <a:pt x="73" y="15"/>
                    <a:pt x="14" y="74"/>
                    <a:pt x="14" y="146"/>
                  </a:cubicBezTo>
                  <a:cubicBezTo>
                    <a:pt x="14" y="217"/>
                    <a:pt x="73" y="276"/>
                    <a:pt x="144" y="276"/>
                  </a:cubicBezTo>
                  <a:cubicBezTo>
                    <a:pt x="215" y="276"/>
                    <a:pt x="274" y="217"/>
                    <a:pt x="274" y="146"/>
                  </a:cubicBezTo>
                  <a:cubicBezTo>
                    <a:pt x="274" y="74"/>
                    <a:pt x="217" y="15"/>
                    <a:pt x="144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154"/>
            <p:cNvSpPr/>
            <p:nvPr/>
          </p:nvSpPr>
          <p:spPr>
            <a:xfrm>
              <a:off x="8056440" y="471924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155"/>
            <p:cNvSpPr/>
            <p:nvPr/>
          </p:nvSpPr>
          <p:spPr>
            <a:xfrm>
              <a:off x="8091720" y="471924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156"/>
            <p:cNvSpPr/>
            <p:nvPr/>
          </p:nvSpPr>
          <p:spPr>
            <a:xfrm>
              <a:off x="8050680" y="474480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5" y="-2"/>
                    <a:pt x="149" y="1"/>
                    <a:pt x="148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6"/>
                    <a:pt x="20" y="8"/>
                  </a:cubicBezTo>
                  <a:cubicBezTo>
                    <a:pt x="19" y="3"/>
                    <a:pt x="13" y="0"/>
                    <a:pt x="6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7"/>
                    <a:pt x="84" y="77"/>
                  </a:cubicBezTo>
                  <a:cubicBezTo>
                    <a:pt x="123" y="77"/>
                    <a:pt x="155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157"/>
            <p:cNvSpPr/>
            <p:nvPr/>
          </p:nvSpPr>
          <p:spPr>
            <a:xfrm>
              <a:off x="8422560" y="460404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7" y="161"/>
                    <a:pt x="162" y="208"/>
                    <a:pt x="104" y="208"/>
                  </a:cubicBezTo>
                  <a:close/>
                  <a:moveTo>
                    <a:pt x="104" y="11"/>
                  </a:moveTo>
                  <a:cubicBezTo>
                    <a:pt x="53" y="11"/>
                    <a:pt x="11" y="53"/>
                    <a:pt x="11" y="104"/>
                  </a:cubicBezTo>
                  <a:cubicBezTo>
                    <a:pt x="11" y="155"/>
                    <a:pt x="53" y="197"/>
                    <a:pt x="104" y="197"/>
                  </a:cubicBezTo>
                  <a:cubicBezTo>
                    <a:pt x="155" y="197"/>
                    <a:pt x="197" y="155"/>
                    <a:pt x="197" y="104"/>
                  </a:cubicBezTo>
                  <a:cubicBezTo>
                    <a:pt x="197" y="53"/>
                    <a:pt x="155" y="11"/>
                    <a:pt x="104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158"/>
            <p:cNvSpPr/>
            <p:nvPr/>
          </p:nvSpPr>
          <p:spPr>
            <a:xfrm>
              <a:off x="8442360" y="462852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159"/>
            <p:cNvSpPr/>
            <p:nvPr/>
          </p:nvSpPr>
          <p:spPr>
            <a:xfrm>
              <a:off x="8467200" y="462852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160"/>
            <p:cNvSpPr/>
            <p:nvPr/>
          </p:nvSpPr>
          <p:spPr>
            <a:xfrm>
              <a:off x="8438040" y="464760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9" y="10"/>
                  </a:moveTo>
                  <a:cubicBezTo>
                    <a:pt x="120" y="7"/>
                    <a:pt x="119" y="3"/>
                    <a:pt x="114" y="1"/>
                  </a:cubicBezTo>
                  <a:cubicBezTo>
                    <a:pt x="111" y="-1"/>
                    <a:pt x="106" y="1"/>
                    <a:pt x="105" y="6"/>
                  </a:cubicBezTo>
                  <a:cubicBezTo>
                    <a:pt x="99" y="26"/>
                    <a:pt x="80" y="40"/>
                    <a:pt x="60" y="40"/>
                  </a:cubicBezTo>
                  <a:cubicBezTo>
                    <a:pt x="40" y="40"/>
                    <a:pt x="23" y="26"/>
                    <a:pt x="15" y="6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3"/>
                    <a:pt x="-1" y="6"/>
                    <a:pt x="1" y="10"/>
                  </a:cubicBezTo>
                  <a:cubicBezTo>
                    <a:pt x="10" y="37"/>
                    <a:pt x="34" y="54"/>
                    <a:pt x="61" y="54"/>
                  </a:cubicBezTo>
                  <a:cubicBezTo>
                    <a:pt x="87" y="54"/>
                    <a:pt x="111" y="37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161"/>
            <p:cNvSpPr/>
            <p:nvPr/>
          </p:nvSpPr>
          <p:spPr>
            <a:xfrm>
              <a:off x="8429400" y="4843080"/>
              <a:ext cx="10476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1">
                  <a:moveTo>
                    <a:pt x="146" y="291"/>
                  </a:moveTo>
                  <a:cubicBezTo>
                    <a:pt x="65" y="291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2" y="65"/>
                    <a:pt x="292" y="146"/>
                  </a:cubicBezTo>
                  <a:cubicBezTo>
                    <a:pt x="290" y="226"/>
                    <a:pt x="225" y="291"/>
                    <a:pt x="146" y="291"/>
                  </a:cubicBezTo>
                  <a:close/>
                  <a:moveTo>
                    <a:pt x="146" y="15"/>
                  </a:moveTo>
                  <a:cubicBezTo>
                    <a:pt x="74" y="15"/>
                    <a:pt x="15" y="74"/>
                    <a:pt x="15" y="146"/>
                  </a:cubicBezTo>
                  <a:cubicBezTo>
                    <a:pt x="15" y="217"/>
                    <a:pt x="74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5" y="74"/>
                    <a:pt x="216" y="15"/>
                    <a:pt x="146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162"/>
            <p:cNvSpPr/>
            <p:nvPr/>
          </p:nvSpPr>
          <p:spPr>
            <a:xfrm>
              <a:off x="8456760" y="48769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2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2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163"/>
            <p:cNvSpPr/>
            <p:nvPr/>
          </p:nvSpPr>
          <p:spPr>
            <a:xfrm>
              <a:off x="8492040" y="48769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2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2"/>
                    <a:pt x="7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164"/>
            <p:cNvSpPr/>
            <p:nvPr/>
          </p:nvSpPr>
          <p:spPr>
            <a:xfrm>
              <a:off x="8451000" y="49028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49" y="1"/>
                    <a:pt x="148" y="8"/>
                  </a:cubicBezTo>
                  <a:cubicBezTo>
                    <a:pt x="139" y="37"/>
                    <a:pt x="112" y="56"/>
                    <a:pt x="84" y="56"/>
                  </a:cubicBezTo>
                  <a:cubicBezTo>
                    <a:pt x="56" y="56"/>
                    <a:pt x="30" y="36"/>
                    <a:pt x="21" y="8"/>
                  </a:cubicBezTo>
                  <a:cubicBezTo>
                    <a:pt x="19" y="3"/>
                    <a:pt x="13" y="0"/>
                    <a:pt x="7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7"/>
                    <a:pt x="84" y="77"/>
                  </a:cubicBezTo>
                  <a:cubicBezTo>
                    <a:pt x="121" y="77"/>
                    <a:pt x="156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165"/>
            <p:cNvSpPr/>
            <p:nvPr/>
          </p:nvSpPr>
          <p:spPr>
            <a:xfrm>
              <a:off x="8358480" y="469908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8" y="335"/>
                  </a:moveTo>
                  <a:cubicBezTo>
                    <a:pt x="74" y="335"/>
                    <a:pt x="0" y="260"/>
                    <a:pt x="0" y="167"/>
                  </a:cubicBezTo>
                  <a:cubicBezTo>
                    <a:pt x="0" y="74"/>
                    <a:pt x="76" y="0"/>
                    <a:pt x="168" y="0"/>
                  </a:cubicBezTo>
                  <a:cubicBezTo>
                    <a:pt x="261" y="0"/>
                    <a:pt x="335" y="76"/>
                    <a:pt x="335" y="167"/>
                  </a:cubicBezTo>
                  <a:cubicBezTo>
                    <a:pt x="335" y="260"/>
                    <a:pt x="261" y="335"/>
                    <a:pt x="168" y="335"/>
                  </a:cubicBezTo>
                  <a:close/>
                  <a:moveTo>
                    <a:pt x="168" y="18"/>
                  </a:moveTo>
                  <a:cubicBezTo>
                    <a:pt x="85" y="18"/>
                    <a:pt x="19" y="85"/>
                    <a:pt x="19" y="167"/>
                  </a:cubicBezTo>
                  <a:cubicBezTo>
                    <a:pt x="19" y="249"/>
                    <a:pt x="85" y="316"/>
                    <a:pt x="168" y="316"/>
                  </a:cubicBezTo>
                  <a:cubicBezTo>
                    <a:pt x="250" y="316"/>
                    <a:pt x="316" y="249"/>
                    <a:pt x="316" y="167"/>
                  </a:cubicBezTo>
                  <a:cubicBezTo>
                    <a:pt x="316" y="85"/>
                    <a:pt x="250" y="18"/>
                    <a:pt x="168" y="1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166"/>
            <p:cNvSpPr/>
            <p:nvPr/>
          </p:nvSpPr>
          <p:spPr>
            <a:xfrm>
              <a:off x="8390160" y="4738680"/>
              <a:ext cx="165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6">
                  <a:moveTo>
                    <a:pt x="24" y="46"/>
                  </a:moveTo>
                  <a:cubicBezTo>
                    <a:pt x="36" y="46"/>
                    <a:pt x="47" y="35"/>
                    <a:pt x="47" y="23"/>
                  </a:cubicBezTo>
                  <a:cubicBezTo>
                    <a:pt x="47" y="11"/>
                    <a:pt x="36" y="0"/>
                    <a:pt x="24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5"/>
                    <a:pt x="11" y="46"/>
                    <a:pt x="24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167"/>
            <p:cNvSpPr/>
            <p:nvPr/>
          </p:nvSpPr>
          <p:spPr>
            <a:xfrm>
              <a:off x="8431200" y="4738680"/>
              <a:ext cx="1620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46">
                  <a:moveTo>
                    <a:pt x="23" y="46"/>
                  </a:moveTo>
                  <a:cubicBezTo>
                    <a:pt x="35" y="46"/>
                    <a:pt x="46" y="35"/>
                    <a:pt x="46" y="23"/>
                  </a:cubicBezTo>
                  <a:cubicBezTo>
                    <a:pt x="46" y="11"/>
                    <a:pt x="35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5"/>
                    <a:pt x="9" y="46"/>
                    <a:pt x="23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168"/>
            <p:cNvSpPr/>
            <p:nvPr/>
          </p:nvSpPr>
          <p:spPr>
            <a:xfrm>
              <a:off x="8384039" y="4768919"/>
              <a:ext cx="69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6">
                  <a:moveTo>
                    <a:pt x="193" y="15"/>
                  </a:moveTo>
                  <a:cubicBezTo>
                    <a:pt x="194" y="9"/>
                    <a:pt x="191" y="2"/>
                    <a:pt x="185" y="0"/>
                  </a:cubicBezTo>
                  <a:cubicBezTo>
                    <a:pt x="179" y="-1"/>
                    <a:pt x="171" y="1"/>
                    <a:pt x="169" y="7"/>
                  </a:cubicBezTo>
                  <a:cubicBezTo>
                    <a:pt x="159" y="40"/>
                    <a:pt x="129" y="62"/>
                    <a:pt x="97" y="62"/>
                  </a:cubicBezTo>
                  <a:cubicBezTo>
                    <a:pt x="64" y="62"/>
                    <a:pt x="34" y="40"/>
                    <a:pt x="24" y="7"/>
                  </a:cubicBezTo>
                  <a:cubicBezTo>
                    <a:pt x="22" y="1"/>
                    <a:pt x="14" y="-1"/>
                    <a:pt x="8" y="0"/>
                  </a:cubicBezTo>
                  <a:cubicBezTo>
                    <a:pt x="2" y="2"/>
                    <a:pt x="-1" y="9"/>
                    <a:pt x="0" y="15"/>
                  </a:cubicBezTo>
                  <a:cubicBezTo>
                    <a:pt x="14" y="59"/>
                    <a:pt x="54" y="86"/>
                    <a:pt x="97" y="86"/>
                  </a:cubicBezTo>
                  <a:cubicBezTo>
                    <a:pt x="141" y="86"/>
                    <a:pt x="179" y="59"/>
                    <a:pt x="193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169"/>
            <p:cNvSpPr/>
            <p:nvPr/>
          </p:nvSpPr>
          <p:spPr>
            <a:xfrm>
              <a:off x="7251840" y="549468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7" y="335"/>
                  </a:moveTo>
                  <a:cubicBezTo>
                    <a:pt x="74" y="335"/>
                    <a:pt x="0" y="261"/>
                    <a:pt x="0" y="168"/>
                  </a:cubicBezTo>
                  <a:cubicBezTo>
                    <a:pt x="0" y="75"/>
                    <a:pt x="76" y="0"/>
                    <a:pt x="167" y="0"/>
                  </a:cubicBezTo>
                  <a:cubicBezTo>
                    <a:pt x="260" y="0"/>
                    <a:pt x="335" y="76"/>
                    <a:pt x="335" y="168"/>
                  </a:cubicBezTo>
                  <a:cubicBezTo>
                    <a:pt x="335" y="261"/>
                    <a:pt x="260" y="335"/>
                    <a:pt x="167" y="335"/>
                  </a:cubicBezTo>
                  <a:close/>
                  <a:moveTo>
                    <a:pt x="167" y="19"/>
                  </a:moveTo>
                  <a:cubicBezTo>
                    <a:pt x="85" y="19"/>
                    <a:pt x="18" y="85"/>
                    <a:pt x="18" y="168"/>
                  </a:cubicBezTo>
                  <a:cubicBezTo>
                    <a:pt x="18" y="250"/>
                    <a:pt x="85" y="316"/>
                    <a:pt x="167" y="316"/>
                  </a:cubicBezTo>
                  <a:cubicBezTo>
                    <a:pt x="249" y="316"/>
                    <a:pt x="316" y="250"/>
                    <a:pt x="316" y="168"/>
                  </a:cubicBezTo>
                  <a:cubicBezTo>
                    <a:pt x="316" y="85"/>
                    <a:pt x="249" y="19"/>
                    <a:pt x="167" y="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170"/>
            <p:cNvSpPr/>
            <p:nvPr/>
          </p:nvSpPr>
          <p:spPr>
            <a:xfrm>
              <a:off x="7283520" y="5534280"/>
              <a:ext cx="1620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47">
                  <a:moveTo>
                    <a:pt x="23" y="47"/>
                  </a:moveTo>
                  <a:cubicBezTo>
                    <a:pt x="36" y="47"/>
                    <a:pt x="46" y="35"/>
                    <a:pt x="46" y="23"/>
                  </a:cubicBezTo>
                  <a:cubicBezTo>
                    <a:pt x="46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1" y="47"/>
                    <a:pt x="23" y="4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171"/>
            <p:cNvSpPr/>
            <p:nvPr/>
          </p:nvSpPr>
          <p:spPr>
            <a:xfrm>
              <a:off x="7324200" y="5534280"/>
              <a:ext cx="16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5"/>
                    <a:pt x="47" y="23"/>
                  </a:cubicBezTo>
                  <a:cubicBezTo>
                    <a:pt x="47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9" y="47"/>
                    <a:pt x="23" y="4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172"/>
            <p:cNvSpPr/>
            <p:nvPr/>
          </p:nvSpPr>
          <p:spPr>
            <a:xfrm>
              <a:off x="7277400" y="5564520"/>
              <a:ext cx="69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8">
                  <a:moveTo>
                    <a:pt x="193" y="16"/>
                  </a:moveTo>
                  <a:cubicBezTo>
                    <a:pt x="195" y="10"/>
                    <a:pt x="191" y="3"/>
                    <a:pt x="185" y="1"/>
                  </a:cubicBezTo>
                  <a:cubicBezTo>
                    <a:pt x="178" y="-1"/>
                    <a:pt x="172" y="3"/>
                    <a:pt x="170" y="9"/>
                  </a:cubicBezTo>
                  <a:cubicBezTo>
                    <a:pt x="159" y="41"/>
                    <a:pt x="130" y="63"/>
                    <a:pt x="97" y="63"/>
                  </a:cubicBezTo>
                  <a:cubicBezTo>
                    <a:pt x="64" y="63"/>
                    <a:pt x="35" y="41"/>
                    <a:pt x="24" y="9"/>
                  </a:cubicBezTo>
                  <a:cubicBezTo>
                    <a:pt x="23" y="3"/>
                    <a:pt x="15" y="-1"/>
                    <a:pt x="9" y="1"/>
                  </a:cubicBezTo>
                  <a:cubicBezTo>
                    <a:pt x="2" y="3"/>
                    <a:pt x="-1" y="10"/>
                    <a:pt x="1" y="16"/>
                  </a:cubicBezTo>
                  <a:cubicBezTo>
                    <a:pt x="15" y="60"/>
                    <a:pt x="54" y="88"/>
                    <a:pt x="97" y="88"/>
                  </a:cubicBezTo>
                  <a:cubicBezTo>
                    <a:pt x="140" y="88"/>
                    <a:pt x="179" y="60"/>
                    <a:pt x="193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173"/>
            <p:cNvSpPr/>
            <p:nvPr/>
          </p:nvSpPr>
          <p:spPr>
            <a:xfrm>
              <a:off x="6920640" y="538740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7" y="335"/>
                  </a:moveTo>
                  <a:cubicBezTo>
                    <a:pt x="74" y="335"/>
                    <a:pt x="0" y="259"/>
                    <a:pt x="0" y="168"/>
                  </a:cubicBezTo>
                  <a:cubicBezTo>
                    <a:pt x="0" y="75"/>
                    <a:pt x="76" y="0"/>
                    <a:pt x="167" y="0"/>
                  </a:cubicBezTo>
                  <a:cubicBezTo>
                    <a:pt x="260" y="0"/>
                    <a:pt x="335" y="76"/>
                    <a:pt x="335" y="168"/>
                  </a:cubicBezTo>
                  <a:cubicBezTo>
                    <a:pt x="335" y="259"/>
                    <a:pt x="260" y="334"/>
                    <a:pt x="167" y="335"/>
                  </a:cubicBezTo>
                  <a:close/>
                  <a:moveTo>
                    <a:pt x="167" y="19"/>
                  </a:moveTo>
                  <a:cubicBezTo>
                    <a:pt x="85" y="19"/>
                    <a:pt x="18" y="86"/>
                    <a:pt x="18" y="168"/>
                  </a:cubicBezTo>
                  <a:cubicBezTo>
                    <a:pt x="18" y="250"/>
                    <a:pt x="85" y="317"/>
                    <a:pt x="167" y="317"/>
                  </a:cubicBezTo>
                  <a:cubicBezTo>
                    <a:pt x="249" y="317"/>
                    <a:pt x="316" y="250"/>
                    <a:pt x="316" y="168"/>
                  </a:cubicBezTo>
                  <a:cubicBezTo>
                    <a:pt x="316" y="86"/>
                    <a:pt x="249" y="19"/>
                    <a:pt x="167" y="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174"/>
            <p:cNvSpPr/>
            <p:nvPr/>
          </p:nvSpPr>
          <p:spPr>
            <a:xfrm>
              <a:off x="6952320" y="5426640"/>
              <a:ext cx="165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6">
                  <a:moveTo>
                    <a:pt x="23" y="46"/>
                  </a:moveTo>
                  <a:cubicBezTo>
                    <a:pt x="36" y="46"/>
                    <a:pt x="47" y="35"/>
                    <a:pt x="47" y="23"/>
                  </a:cubicBezTo>
                  <a:cubicBezTo>
                    <a:pt x="47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1" y="46"/>
                    <a:pt x="23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175"/>
            <p:cNvSpPr/>
            <p:nvPr/>
          </p:nvSpPr>
          <p:spPr>
            <a:xfrm>
              <a:off x="6992999" y="5426640"/>
              <a:ext cx="165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6">
                  <a:moveTo>
                    <a:pt x="24" y="46"/>
                  </a:moveTo>
                  <a:cubicBezTo>
                    <a:pt x="36" y="46"/>
                    <a:pt x="47" y="35"/>
                    <a:pt x="47" y="23"/>
                  </a:cubicBezTo>
                  <a:cubicBezTo>
                    <a:pt x="47" y="10"/>
                    <a:pt x="36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5"/>
                    <a:pt x="10" y="46"/>
                    <a:pt x="24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176"/>
            <p:cNvSpPr/>
            <p:nvPr/>
          </p:nvSpPr>
          <p:spPr>
            <a:xfrm>
              <a:off x="6946199" y="5456880"/>
              <a:ext cx="69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6">
                  <a:moveTo>
                    <a:pt x="193" y="15"/>
                  </a:moveTo>
                  <a:cubicBezTo>
                    <a:pt x="195" y="9"/>
                    <a:pt x="192" y="2"/>
                    <a:pt x="186" y="0"/>
                  </a:cubicBezTo>
                  <a:cubicBezTo>
                    <a:pt x="179" y="-1"/>
                    <a:pt x="172" y="1"/>
                    <a:pt x="170" y="7"/>
                  </a:cubicBezTo>
                  <a:cubicBezTo>
                    <a:pt x="159" y="40"/>
                    <a:pt x="129" y="62"/>
                    <a:pt x="97" y="62"/>
                  </a:cubicBezTo>
                  <a:cubicBezTo>
                    <a:pt x="64" y="62"/>
                    <a:pt x="35" y="40"/>
                    <a:pt x="24" y="7"/>
                  </a:cubicBezTo>
                  <a:cubicBezTo>
                    <a:pt x="23" y="1"/>
                    <a:pt x="15" y="-1"/>
                    <a:pt x="9" y="0"/>
                  </a:cubicBezTo>
                  <a:cubicBezTo>
                    <a:pt x="3" y="2"/>
                    <a:pt x="-1" y="9"/>
                    <a:pt x="1" y="15"/>
                  </a:cubicBezTo>
                  <a:cubicBezTo>
                    <a:pt x="15" y="59"/>
                    <a:pt x="53" y="86"/>
                    <a:pt x="97" y="86"/>
                  </a:cubicBezTo>
                  <a:cubicBezTo>
                    <a:pt x="140" y="86"/>
                    <a:pt x="179" y="59"/>
                    <a:pt x="193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177"/>
            <p:cNvSpPr/>
            <p:nvPr/>
          </p:nvSpPr>
          <p:spPr>
            <a:xfrm>
              <a:off x="8382599" y="496188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2"/>
                    <a:pt x="159" y="208"/>
                    <a:pt x="104" y="208"/>
                  </a:cubicBezTo>
                  <a:close/>
                  <a:moveTo>
                    <a:pt x="102" y="11"/>
                  </a:moveTo>
                  <a:cubicBezTo>
                    <a:pt x="51" y="11"/>
                    <a:pt x="9" y="53"/>
                    <a:pt x="9" y="104"/>
                  </a:cubicBezTo>
                  <a:cubicBezTo>
                    <a:pt x="9" y="155"/>
                    <a:pt x="51" y="197"/>
                    <a:pt x="102" y="197"/>
                  </a:cubicBezTo>
                  <a:cubicBezTo>
                    <a:pt x="153" y="197"/>
                    <a:pt x="195" y="155"/>
                    <a:pt x="195" y="104"/>
                  </a:cubicBezTo>
                  <a:cubicBezTo>
                    <a:pt x="195" y="53"/>
                    <a:pt x="153" y="11"/>
                    <a:pt x="102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178"/>
            <p:cNvSpPr/>
            <p:nvPr/>
          </p:nvSpPr>
          <p:spPr>
            <a:xfrm>
              <a:off x="8401320" y="4986720"/>
              <a:ext cx="97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7">
                  <a:moveTo>
                    <a:pt x="14" y="27"/>
                  </a:moveTo>
                  <a:cubicBezTo>
                    <a:pt x="22" y="27"/>
                    <a:pt x="28" y="20"/>
                    <a:pt x="28" y="13"/>
                  </a:cubicBezTo>
                  <a:cubicBezTo>
                    <a:pt x="28" y="5"/>
                    <a:pt x="21" y="0"/>
                    <a:pt x="14" y="0"/>
                  </a:cubicBezTo>
                  <a:cubicBezTo>
                    <a:pt x="6" y="0"/>
                    <a:pt x="0" y="5"/>
                    <a:pt x="0" y="13"/>
                  </a:cubicBezTo>
                  <a:cubicBezTo>
                    <a:pt x="0" y="20"/>
                    <a:pt x="7" y="27"/>
                    <a:pt x="14" y="2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179"/>
            <p:cNvSpPr/>
            <p:nvPr/>
          </p:nvSpPr>
          <p:spPr>
            <a:xfrm>
              <a:off x="8426520" y="4986720"/>
              <a:ext cx="97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7">
                  <a:moveTo>
                    <a:pt x="14" y="27"/>
                  </a:moveTo>
                  <a:cubicBezTo>
                    <a:pt x="22" y="27"/>
                    <a:pt x="28" y="20"/>
                    <a:pt x="28" y="13"/>
                  </a:cubicBezTo>
                  <a:cubicBezTo>
                    <a:pt x="28" y="5"/>
                    <a:pt x="22" y="0"/>
                    <a:pt x="14" y="0"/>
                  </a:cubicBezTo>
                  <a:cubicBezTo>
                    <a:pt x="6" y="0"/>
                    <a:pt x="0" y="5"/>
                    <a:pt x="0" y="13"/>
                  </a:cubicBezTo>
                  <a:cubicBezTo>
                    <a:pt x="0" y="20"/>
                    <a:pt x="8" y="27"/>
                    <a:pt x="14" y="2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180"/>
            <p:cNvSpPr/>
            <p:nvPr/>
          </p:nvSpPr>
          <p:spPr>
            <a:xfrm>
              <a:off x="8397360" y="500544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1"/>
                  </a:moveTo>
                  <a:cubicBezTo>
                    <a:pt x="120" y="7"/>
                    <a:pt x="118" y="3"/>
                    <a:pt x="114" y="1"/>
                  </a:cubicBezTo>
                  <a:cubicBezTo>
                    <a:pt x="111" y="0"/>
                    <a:pt x="106" y="1"/>
                    <a:pt x="104" y="6"/>
                  </a:cubicBezTo>
                  <a:cubicBezTo>
                    <a:pt x="98" y="26"/>
                    <a:pt x="80" y="40"/>
                    <a:pt x="60" y="40"/>
                  </a:cubicBezTo>
                  <a:cubicBezTo>
                    <a:pt x="39" y="40"/>
                    <a:pt x="22" y="26"/>
                    <a:pt x="15" y="6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2"/>
                    <a:pt x="-1" y="6"/>
                    <a:pt x="1" y="11"/>
                  </a:cubicBezTo>
                  <a:cubicBezTo>
                    <a:pt x="10" y="37"/>
                    <a:pt x="35" y="54"/>
                    <a:pt x="61" y="54"/>
                  </a:cubicBezTo>
                  <a:cubicBezTo>
                    <a:pt x="87" y="54"/>
                    <a:pt x="112" y="37"/>
                    <a:pt x="118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181"/>
            <p:cNvSpPr/>
            <p:nvPr/>
          </p:nvSpPr>
          <p:spPr>
            <a:xfrm>
              <a:off x="8223840" y="4932360"/>
              <a:ext cx="10476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2">
                  <a:moveTo>
                    <a:pt x="146" y="292"/>
                  </a:moveTo>
                  <a:cubicBezTo>
                    <a:pt x="65" y="292"/>
                    <a:pt x="0" y="227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7" y="0"/>
                    <a:pt x="292" y="65"/>
                    <a:pt x="292" y="146"/>
                  </a:cubicBezTo>
                  <a:cubicBezTo>
                    <a:pt x="292" y="227"/>
                    <a:pt x="227" y="293"/>
                    <a:pt x="146" y="292"/>
                  </a:cubicBezTo>
                  <a:close/>
                  <a:moveTo>
                    <a:pt x="146" y="16"/>
                  </a:moveTo>
                  <a:cubicBezTo>
                    <a:pt x="75" y="16"/>
                    <a:pt x="16" y="75"/>
                    <a:pt x="16" y="146"/>
                  </a:cubicBezTo>
                  <a:cubicBezTo>
                    <a:pt x="16" y="217"/>
                    <a:pt x="75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6" y="75"/>
                    <a:pt x="217" y="16"/>
                    <a:pt x="146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182"/>
            <p:cNvSpPr/>
            <p:nvPr/>
          </p:nvSpPr>
          <p:spPr>
            <a:xfrm>
              <a:off x="8251199" y="496656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183"/>
            <p:cNvSpPr/>
            <p:nvPr/>
          </p:nvSpPr>
          <p:spPr>
            <a:xfrm>
              <a:off x="8286480" y="496656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184"/>
            <p:cNvSpPr/>
            <p:nvPr/>
          </p:nvSpPr>
          <p:spPr>
            <a:xfrm>
              <a:off x="8246160" y="49928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5" y="-2"/>
                    <a:pt x="149" y="1"/>
                    <a:pt x="148" y="7"/>
                  </a:cubicBezTo>
                  <a:cubicBezTo>
                    <a:pt x="138" y="37"/>
                    <a:pt x="112" y="55"/>
                    <a:pt x="84" y="55"/>
                  </a:cubicBezTo>
                  <a:cubicBezTo>
                    <a:pt x="56" y="55"/>
                    <a:pt x="30" y="35"/>
                    <a:pt x="20" y="7"/>
                  </a:cubicBezTo>
                  <a:cubicBezTo>
                    <a:pt x="19" y="3"/>
                    <a:pt x="13" y="0"/>
                    <a:pt x="6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2"/>
                    <a:pt x="47" y="77"/>
                    <a:pt x="84" y="77"/>
                  </a:cubicBezTo>
                  <a:cubicBezTo>
                    <a:pt x="121" y="77"/>
                    <a:pt x="155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185"/>
            <p:cNvSpPr/>
            <p:nvPr/>
          </p:nvSpPr>
          <p:spPr>
            <a:xfrm>
              <a:off x="8085240" y="4966920"/>
              <a:ext cx="90360" cy="9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6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6" y="0"/>
                    <a:pt x="252" y="56"/>
                    <a:pt x="252" y="126"/>
                  </a:cubicBezTo>
                  <a:cubicBezTo>
                    <a:pt x="252" y="194"/>
                    <a:pt x="196" y="252"/>
                    <a:pt x="126" y="252"/>
                  </a:cubicBezTo>
                  <a:close/>
                  <a:moveTo>
                    <a:pt x="126" y="14"/>
                  </a:moveTo>
                  <a:cubicBezTo>
                    <a:pt x="64" y="14"/>
                    <a:pt x="14" y="64"/>
                    <a:pt x="14" y="126"/>
                  </a:cubicBezTo>
                  <a:cubicBezTo>
                    <a:pt x="14" y="188"/>
                    <a:pt x="64" y="238"/>
                    <a:pt x="126" y="238"/>
                  </a:cubicBezTo>
                  <a:cubicBezTo>
                    <a:pt x="188" y="238"/>
                    <a:pt x="238" y="188"/>
                    <a:pt x="238" y="126"/>
                  </a:cubicBezTo>
                  <a:cubicBezTo>
                    <a:pt x="238" y="64"/>
                    <a:pt x="188" y="14"/>
                    <a:pt x="126" y="1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186"/>
            <p:cNvSpPr/>
            <p:nvPr/>
          </p:nvSpPr>
          <p:spPr>
            <a:xfrm>
              <a:off x="8109360" y="4996440"/>
              <a:ext cx="11880" cy="1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5">
                  <a:moveTo>
                    <a:pt x="17" y="35"/>
                  </a:move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187"/>
            <p:cNvSpPr/>
            <p:nvPr/>
          </p:nvSpPr>
          <p:spPr>
            <a:xfrm>
              <a:off x="8139600" y="4996440"/>
              <a:ext cx="11880" cy="1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5">
                  <a:moveTo>
                    <a:pt x="17" y="35"/>
                  </a:moveTo>
                  <a:cubicBezTo>
                    <a:pt x="26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188"/>
            <p:cNvSpPr/>
            <p:nvPr/>
          </p:nvSpPr>
          <p:spPr>
            <a:xfrm>
              <a:off x="8104320" y="5018760"/>
              <a:ext cx="525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66">
                  <a:moveTo>
                    <a:pt x="146" y="13"/>
                  </a:moveTo>
                  <a:cubicBezTo>
                    <a:pt x="148" y="7"/>
                    <a:pt x="144" y="2"/>
                    <a:pt x="140" y="0"/>
                  </a:cubicBezTo>
                  <a:cubicBezTo>
                    <a:pt x="134" y="-1"/>
                    <a:pt x="129" y="2"/>
                    <a:pt x="127" y="7"/>
                  </a:cubicBezTo>
                  <a:cubicBezTo>
                    <a:pt x="120" y="30"/>
                    <a:pt x="98" y="47"/>
                    <a:pt x="73" y="47"/>
                  </a:cubicBezTo>
                  <a:cubicBezTo>
                    <a:pt x="50" y="47"/>
                    <a:pt x="27" y="32"/>
                    <a:pt x="19" y="7"/>
                  </a:cubicBezTo>
                  <a:cubicBezTo>
                    <a:pt x="16" y="2"/>
                    <a:pt x="11" y="-1"/>
                    <a:pt x="6" y="0"/>
                  </a:cubicBezTo>
                  <a:cubicBezTo>
                    <a:pt x="2" y="4"/>
                    <a:pt x="-1" y="8"/>
                    <a:pt x="0" y="13"/>
                  </a:cubicBezTo>
                  <a:cubicBezTo>
                    <a:pt x="13" y="44"/>
                    <a:pt x="41" y="66"/>
                    <a:pt x="73" y="66"/>
                  </a:cubicBezTo>
                  <a:cubicBezTo>
                    <a:pt x="106" y="66"/>
                    <a:pt x="134" y="44"/>
                    <a:pt x="146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189"/>
            <p:cNvSpPr/>
            <p:nvPr/>
          </p:nvSpPr>
          <p:spPr>
            <a:xfrm>
              <a:off x="7467119" y="551808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2" y="210"/>
                    <a:pt x="104" y="208"/>
                  </a:cubicBezTo>
                  <a:close/>
                  <a:moveTo>
                    <a:pt x="103" y="11"/>
                  </a:moveTo>
                  <a:cubicBezTo>
                    <a:pt x="51" y="11"/>
                    <a:pt x="10" y="53"/>
                    <a:pt x="10" y="104"/>
                  </a:cubicBezTo>
                  <a:cubicBezTo>
                    <a:pt x="10" y="155"/>
                    <a:pt x="51" y="197"/>
                    <a:pt x="103" y="197"/>
                  </a:cubicBezTo>
                  <a:cubicBezTo>
                    <a:pt x="154" y="197"/>
                    <a:pt x="196" y="155"/>
                    <a:pt x="196" y="104"/>
                  </a:cubicBezTo>
                  <a:cubicBezTo>
                    <a:pt x="196" y="53"/>
                    <a:pt x="154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190"/>
            <p:cNvSpPr/>
            <p:nvPr/>
          </p:nvSpPr>
          <p:spPr>
            <a:xfrm>
              <a:off x="7486920" y="5542560"/>
              <a:ext cx="93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" h="28">
                  <a:moveTo>
                    <a:pt x="14" y="28"/>
                  </a:moveTo>
                  <a:cubicBezTo>
                    <a:pt x="21" y="28"/>
                    <a:pt x="27" y="21"/>
                    <a:pt x="27" y="14"/>
                  </a:cubicBezTo>
                  <a:cubicBezTo>
                    <a:pt x="27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191"/>
            <p:cNvSpPr/>
            <p:nvPr/>
          </p:nvSpPr>
          <p:spPr>
            <a:xfrm>
              <a:off x="7511760" y="554256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192"/>
            <p:cNvSpPr/>
            <p:nvPr/>
          </p:nvSpPr>
          <p:spPr>
            <a:xfrm>
              <a:off x="7482240" y="5562000"/>
              <a:ext cx="424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3">
                  <a:moveTo>
                    <a:pt x="118" y="10"/>
                  </a:moveTo>
                  <a:cubicBezTo>
                    <a:pt x="120" y="7"/>
                    <a:pt x="118" y="2"/>
                    <a:pt x="113" y="1"/>
                  </a:cubicBezTo>
                  <a:cubicBezTo>
                    <a:pt x="110" y="-1"/>
                    <a:pt x="106" y="1"/>
                    <a:pt x="104" y="5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5"/>
                  </a:cubicBezTo>
                  <a:cubicBezTo>
                    <a:pt x="13" y="1"/>
                    <a:pt x="10" y="-1"/>
                    <a:pt x="5" y="1"/>
                  </a:cubicBezTo>
                  <a:cubicBezTo>
                    <a:pt x="1" y="2"/>
                    <a:pt x="-1" y="5"/>
                    <a:pt x="0" y="10"/>
                  </a:cubicBezTo>
                  <a:cubicBezTo>
                    <a:pt x="9" y="36"/>
                    <a:pt x="34" y="53"/>
                    <a:pt x="61" y="53"/>
                  </a:cubicBezTo>
                  <a:cubicBezTo>
                    <a:pt x="89" y="53"/>
                    <a:pt x="112" y="35"/>
                    <a:pt x="118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193"/>
            <p:cNvSpPr/>
            <p:nvPr/>
          </p:nvSpPr>
          <p:spPr>
            <a:xfrm>
              <a:off x="7490160" y="527796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1" y="208"/>
                    <a:pt x="104" y="208"/>
                  </a:cubicBezTo>
                  <a:close/>
                  <a:moveTo>
                    <a:pt x="102" y="11"/>
                  </a:moveTo>
                  <a:cubicBezTo>
                    <a:pt x="51" y="11"/>
                    <a:pt x="9" y="53"/>
                    <a:pt x="9" y="104"/>
                  </a:cubicBezTo>
                  <a:cubicBezTo>
                    <a:pt x="9" y="155"/>
                    <a:pt x="51" y="197"/>
                    <a:pt x="102" y="197"/>
                  </a:cubicBezTo>
                  <a:cubicBezTo>
                    <a:pt x="153" y="197"/>
                    <a:pt x="195" y="155"/>
                    <a:pt x="195" y="104"/>
                  </a:cubicBezTo>
                  <a:cubicBezTo>
                    <a:pt x="195" y="53"/>
                    <a:pt x="153" y="11"/>
                    <a:pt x="102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194"/>
            <p:cNvSpPr/>
            <p:nvPr/>
          </p:nvSpPr>
          <p:spPr>
            <a:xfrm>
              <a:off x="7509240" y="530244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195"/>
            <p:cNvSpPr/>
            <p:nvPr/>
          </p:nvSpPr>
          <p:spPr>
            <a:xfrm>
              <a:off x="7534079" y="530244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8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196"/>
            <p:cNvSpPr/>
            <p:nvPr/>
          </p:nvSpPr>
          <p:spPr>
            <a:xfrm>
              <a:off x="7504920" y="5321880"/>
              <a:ext cx="424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3">
                  <a:moveTo>
                    <a:pt x="119" y="10"/>
                  </a:moveTo>
                  <a:cubicBezTo>
                    <a:pt x="120" y="7"/>
                    <a:pt x="119" y="2"/>
                    <a:pt x="114" y="1"/>
                  </a:cubicBezTo>
                  <a:cubicBezTo>
                    <a:pt x="111" y="-1"/>
                    <a:pt x="106" y="1"/>
                    <a:pt x="105" y="5"/>
                  </a:cubicBezTo>
                  <a:cubicBezTo>
                    <a:pt x="98" y="26"/>
                    <a:pt x="80" y="40"/>
                    <a:pt x="60" y="40"/>
                  </a:cubicBezTo>
                  <a:cubicBezTo>
                    <a:pt x="40" y="40"/>
                    <a:pt x="22" y="26"/>
                    <a:pt x="15" y="5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2"/>
                    <a:pt x="-1" y="5"/>
                    <a:pt x="1" y="10"/>
                  </a:cubicBezTo>
                  <a:cubicBezTo>
                    <a:pt x="10" y="36"/>
                    <a:pt x="34" y="53"/>
                    <a:pt x="61" y="53"/>
                  </a:cubicBezTo>
                  <a:cubicBezTo>
                    <a:pt x="87" y="53"/>
                    <a:pt x="112" y="35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197"/>
            <p:cNvSpPr/>
            <p:nvPr/>
          </p:nvSpPr>
          <p:spPr>
            <a:xfrm>
              <a:off x="7317000" y="5643720"/>
              <a:ext cx="10476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2">
                  <a:moveTo>
                    <a:pt x="146" y="292"/>
                  </a:moveTo>
                  <a:cubicBezTo>
                    <a:pt x="65" y="292"/>
                    <a:pt x="0" y="227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2" y="65"/>
                    <a:pt x="292" y="146"/>
                  </a:cubicBezTo>
                  <a:cubicBezTo>
                    <a:pt x="292" y="227"/>
                    <a:pt x="226" y="293"/>
                    <a:pt x="146" y="292"/>
                  </a:cubicBezTo>
                  <a:close/>
                  <a:moveTo>
                    <a:pt x="146" y="16"/>
                  </a:moveTo>
                  <a:cubicBezTo>
                    <a:pt x="74" y="16"/>
                    <a:pt x="16" y="75"/>
                    <a:pt x="16" y="146"/>
                  </a:cubicBezTo>
                  <a:cubicBezTo>
                    <a:pt x="16" y="217"/>
                    <a:pt x="74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6" y="75"/>
                    <a:pt x="217" y="16"/>
                    <a:pt x="146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198"/>
            <p:cNvSpPr/>
            <p:nvPr/>
          </p:nvSpPr>
          <p:spPr>
            <a:xfrm>
              <a:off x="7344360" y="567828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199"/>
            <p:cNvSpPr/>
            <p:nvPr/>
          </p:nvSpPr>
          <p:spPr>
            <a:xfrm>
              <a:off x="7380000" y="567828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0" y="41"/>
                  </a:moveTo>
                  <a:cubicBezTo>
                    <a:pt x="31" y="41"/>
                    <a:pt x="41" y="31"/>
                    <a:pt x="41" y="21"/>
                  </a:cubicBezTo>
                  <a:cubicBezTo>
                    <a:pt x="41" y="10"/>
                    <a:pt x="3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8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200"/>
            <p:cNvSpPr/>
            <p:nvPr/>
          </p:nvSpPr>
          <p:spPr>
            <a:xfrm>
              <a:off x="7339320" y="570420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1" y="1"/>
                  </a:cubicBezTo>
                  <a:cubicBezTo>
                    <a:pt x="155" y="-2"/>
                    <a:pt x="149" y="1"/>
                    <a:pt x="147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5"/>
                    <a:pt x="20" y="8"/>
                  </a:cubicBezTo>
                  <a:cubicBezTo>
                    <a:pt x="19" y="3"/>
                    <a:pt x="12" y="0"/>
                    <a:pt x="6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2" y="52"/>
                    <a:pt x="47" y="77"/>
                    <a:pt x="84" y="77"/>
                  </a:cubicBezTo>
                  <a:cubicBezTo>
                    <a:pt x="121" y="77"/>
                    <a:pt x="155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201"/>
            <p:cNvSpPr/>
            <p:nvPr/>
          </p:nvSpPr>
          <p:spPr>
            <a:xfrm>
              <a:off x="7390800" y="5384160"/>
              <a:ext cx="10440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2">
                  <a:moveTo>
                    <a:pt x="146" y="292"/>
                  </a:moveTo>
                  <a:cubicBezTo>
                    <a:pt x="65" y="292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2"/>
                    <a:pt x="146" y="292"/>
                  </a:cubicBezTo>
                  <a:close/>
                  <a:moveTo>
                    <a:pt x="146" y="15"/>
                  </a:moveTo>
                  <a:cubicBezTo>
                    <a:pt x="74" y="15"/>
                    <a:pt x="15" y="74"/>
                    <a:pt x="15" y="146"/>
                  </a:cubicBezTo>
                  <a:cubicBezTo>
                    <a:pt x="15" y="217"/>
                    <a:pt x="74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6" y="74"/>
                    <a:pt x="217" y="15"/>
                    <a:pt x="146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202"/>
            <p:cNvSpPr/>
            <p:nvPr/>
          </p:nvSpPr>
          <p:spPr>
            <a:xfrm>
              <a:off x="7418160" y="541836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203"/>
            <p:cNvSpPr/>
            <p:nvPr/>
          </p:nvSpPr>
          <p:spPr>
            <a:xfrm>
              <a:off x="7453440" y="541836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204"/>
            <p:cNvSpPr/>
            <p:nvPr/>
          </p:nvSpPr>
          <p:spPr>
            <a:xfrm>
              <a:off x="7413120" y="54446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50" y="1"/>
                    <a:pt x="148" y="7"/>
                  </a:cubicBezTo>
                  <a:cubicBezTo>
                    <a:pt x="139" y="37"/>
                    <a:pt x="113" y="55"/>
                    <a:pt x="85" y="55"/>
                  </a:cubicBezTo>
                  <a:cubicBezTo>
                    <a:pt x="57" y="55"/>
                    <a:pt x="30" y="35"/>
                    <a:pt x="21" y="7"/>
                  </a:cubicBezTo>
                  <a:cubicBezTo>
                    <a:pt x="19" y="3"/>
                    <a:pt x="13" y="-1"/>
                    <a:pt x="7" y="1"/>
                  </a:cubicBezTo>
                  <a:cubicBezTo>
                    <a:pt x="2" y="3"/>
                    <a:pt x="-1" y="9"/>
                    <a:pt x="1" y="15"/>
                  </a:cubicBezTo>
                  <a:cubicBezTo>
                    <a:pt x="13" y="52"/>
                    <a:pt x="47" y="77"/>
                    <a:pt x="85" y="77"/>
                  </a:cubicBezTo>
                  <a:cubicBezTo>
                    <a:pt x="122" y="77"/>
                    <a:pt x="156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205"/>
            <p:cNvSpPr/>
            <p:nvPr/>
          </p:nvSpPr>
          <p:spPr>
            <a:xfrm>
              <a:off x="7127279" y="5583600"/>
              <a:ext cx="90000" cy="9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" h="251">
                  <a:moveTo>
                    <a:pt x="125" y="251"/>
                  </a:moveTo>
                  <a:cubicBezTo>
                    <a:pt x="55" y="251"/>
                    <a:pt x="0" y="194"/>
                    <a:pt x="0" y="125"/>
                  </a:cubicBezTo>
                  <a:cubicBezTo>
                    <a:pt x="0" y="55"/>
                    <a:pt x="55" y="0"/>
                    <a:pt x="125" y="0"/>
                  </a:cubicBezTo>
                  <a:cubicBezTo>
                    <a:pt x="195" y="0"/>
                    <a:pt x="251" y="56"/>
                    <a:pt x="251" y="125"/>
                  </a:cubicBezTo>
                  <a:cubicBezTo>
                    <a:pt x="251" y="194"/>
                    <a:pt x="195" y="251"/>
                    <a:pt x="125" y="251"/>
                  </a:cubicBezTo>
                  <a:close/>
                  <a:moveTo>
                    <a:pt x="125" y="14"/>
                  </a:moveTo>
                  <a:cubicBezTo>
                    <a:pt x="63" y="14"/>
                    <a:pt x="14" y="63"/>
                    <a:pt x="14" y="125"/>
                  </a:cubicBezTo>
                  <a:cubicBezTo>
                    <a:pt x="14" y="187"/>
                    <a:pt x="63" y="237"/>
                    <a:pt x="125" y="237"/>
                  </a:cubicBezTo>
                  <a:cubicBezTo>
                    <a:pt x="187" y="237"/>
                    <a:pt x="237" y="187"/>
                    <a:pt x="237" y="125"/>
                  </a:cubicBezTo>
                  <a:cubicBezTo>
                    <a:pt x="237" y="63"/>
                    <a:pt x="187" y="14"/>
                    <a:pt x="125" y="1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206"/>
            <p:cNvSpPr/>
            <p:nvPr/>
          </p:nvSpPr>
          <p:spPr>
            <a:xfrm>
              <a:off x="7151040" y="561312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7" y="34"/>
                    <a:pt x="34" y="26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207"/>
            <p:cNvSpPr/>
            <p:nvPr/>
          </p:nvSpPr>
          <p:spPr>
            <a:xfrm>
              <a:off x="7181279" y="561312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208"/>
            <p:cNvSpPr/>
            <p:nvPr/>
          </p:nvSpPr>
          <p:spPr>
            <a:xfrm>
              <a:off x="7146000" y="5635440"/>
              <a:ext cx="525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66">
                  <a:moveTo>
                    <a:pt x="146" y="13"/>
                  </a:moveTo>
                  <a:cubicBezTo>
                    <a:pt x="148" y="7"/>
                    <a:pt x="145" y="3"/>
                    <a:pt x="140" y="1"/>
                  </a:cubicBezTo>
                  <a:cubicBezTo>
                    <a:pt x="134" y="-1"/>
                    <a:pt x="129" y="3"/>
                    <a:pt x="128" y="7"/>
                  </a:cubicBezTo>
                  <a:cubicBezTo>
                    <a:pt x="120" y="30"/>
                    <a:pt x="98" y="47"/>
                    <a:pt x="73" y="47"/>
                  </a:cubicBezTo>
                  <a:cubicBezTo>
                    <a:pt x="50" y="47"/>
                    <a:pt x="27" y="32"/>
                    <a:pt x="19" y="7"/>
                  </a:cubicBezTo>
                  <a:cubicBezTo>
                    <a:pt x="16" y="3"/>
                    <a:pt x="11" y="-1"/>
                    <a:pt x="7" y="1"/>
                  </a:cubicBezTo>
                  <a:cubicBezTo>
                    <a:pt x="2" y="4"/>
                    <a:pt x="-1" y="9"/>
                    <a:pt x="0" y="13"/>
                  </a:cubicBezTo>
                  <a:cubicBezTo>
                    <a:pt x="13" y="44"/>
                    <a:pt x="41" y="66"/>
                    <a:pt x="73" y="66"/>
                  </a:cubicBezTo>
                  <a:cubicBezTo>
                    <a:pt x="106" y="66"/>
                    <a:pt x="134" y="46"/>
                    <a:pt x="146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209"/>
            <p:cNvSpPr/>
            <p:nvPr/>
          </p:nvSpPr>
          <p:spPr>
            <a:xfrm>
              <a:off x="7135560" y="5014440"/>
              <a:ext cx="90000" cy="9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" h="251">
                  <a:moveTo>
                    <a:pt x="126" y="251"/>
                  </a:moveTo>
                  <a:cubicBezTo>
                    <a:pt x="56" y="251"/>
                    <a:pt x="0" y="196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1" y="56"/>
                    <a:pt x="251" y="126"/>
                  </a:cubicBezTo>
                  <a:cubicBezTo>
                    <a:pt x="251" y="194"/>
                    <a:pt x="194" y="250"/>
                    <a:pt x="126" y="251"/>
                  </a:cubicBezTo>
                  <a:close/>
                  <a:moveTo>
                    <a:pt x="126" y="14"/>
                  </a:moveTo>
                  <a:cubicBezTo>
                    <a:pt x="63" y="14"/>
                    <a:pt x="14" y="64"/>
                    <a:pt x="14" y="126"/>
                  </a:cubicBezTo>
                  <a:cubicBezTo>
                    <a:pt x="14" y="188"/>
                    <a:pt x="63" y="237"/>
                    <a:pt x="126" y="237"/>
                  </a:cubicBezTo>
                  <a:cubicBezTo>
                    <a:pt x="188" y="237"/>
                    <a:pt x="237" y="188"/>
                    <a:pt x="237" y="126"/>
                  </a:cubicBezTo>
                  <a:cubicBezTo>
                    <a:pt x="237" y="64"/>
                    <a:pt x="188" y="12"/>
                    <a:pt x="126" y="1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210"/>
            <p:cNvSpPr/>
            <p:nvPr/>
          </p:nvSpPr>
          <p:spPr>
            <a:xfrm>
              <a:off x="7159679" y="504396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7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211"/>
            <p:cNvSpPr/>
            <p:nvPr/>
          </p:nvSpPr>
          <p:spPr>
            <a:xfrm>
              <a:off x="7189560" y="504396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7" y="34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212"/>
            <p:cNvSpPr/>
            <p:nvPr/>
          </p:nvSpPr>
          <p:spPr>
            <a:xfrm>
              <a:off x="7154640" y="5066280"/>
              <a:ext cx="522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65">
                  <a:moveTo>
                    <a:pt x="146" y="13"/>
                  </a:moveTo>
                  <a:cubicBezTo>
                    <a:pt x="148" y="7"/>
                    <a:pt x="145" y="2"/>
                    <a:pt x="140" y="0"/>
                  </a:cubicBezTo>
                  <a:cubicBezTo>
                    <a:pt x="134" y="-1"/>
                    <a:pt x="129" y="2"/>
                    <a:pt x="128" y="7"/>
                  </a:cubicBezTo>
                  <a:cubicBezTo>
                    <a:pt x="120" y="30"/>
                    <a:pt x="98" y="47"/>
                    <a:pt x="74" y="47"/>
                  </a:cubicBezTo>
                  <a:cubicBezTo>
                    <a:pt x="50" y="47"/>
                    <a:pt x="27" y="31"/>
                    <a:pt x="19" y="7"/>
                  </a:cubicBezTo>
                  <a:cubicBezTo>
                    <a:pt x="16" y="2"/>
                    <a:pt x="11" y="-1"/>
                    <a:pt x="7" y="0"/>
                  </a:cubicBezTo>
                  <a:cubicBezTo>
                    <a:pt x="2" y="3"/>
                    <a:pt x="-1" y="8"/>
                    <a:pt x="1" y="13"/>
                  </a:cubicBezTo>
                  <a:cubicBezTo>
                    <a:pt x="13" y="44"/>
                    <a:pt x="41" y="65"/>
                    <a:pt x="74" y="65"/>
                  </a:cubicBezTo>
                  <a:cubicBezTo>
                    <a:pt x="106" y="65"/>
                    <a:pt x="134" y="44"/>
                    <a:pt x="146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213"/>
            <p:cNvSpPr/>
            <p:nvPr/>
          </p:nvSpPr>
          <p:spPr>
            <a:xfrm>
              <a:off x="6940799" y="5000040"/>
              <a:ext cx="90000" cy="9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" h="251">
                  <a:moveTo>
                    <a:pt x="125" y="251"/>
                  </a:moveTo>
                  <a:cubicBezTo>
                    <a:pt x="55" y="251"/>
                    <a:pt x="0" y="194"/>
                    <a:pt x="0" y="125"/>
                  </a:cubicBezTo>
                  <a:cubicBezTo>
                    <a:pt x="0" y="55"/>
                    <a:pt x="55" y="0"/>
                    <a:pt x="125" y="0"/>
                  </a:cubicBezTo>
                  <a:cubicBezTo>
                    <a:pt x="195" y="0"/>
                    <a:pt x="251" y="56"/>
                    <a:pt x="251" y="125"/>
                  </a:cubicBezTo>
                  <a:cubicBezTo>
                    <a:pt x="251" y="194"/>
                    <a:pt x="195" y="249"/>
                    <a:pt x="125" y="251"/>
                  </a:cubicBezTo>
                  <a:close/>
                  <a:moveTo>
                    <a:pt x="125" y="14"/>
                  </a:moveTo>
                  <a:cubicBezTo>
                    <a:pt x="63" y="14"/>
                    <a:pt x="13" y="63"/>
                    <a:pt x="13" y="125"/>
                  </a:cubicBezTo>
                  <a:cubicBezTo>
                    <a:pt x="13" y="187"/>
                    <a:pt x="63" y="237"/>
                    <a:pt x="125" y="237"/>
                  </a:cubicBezTo>
                  <a:cubicBezTo>
                    <a:pt x="187" y="237"/>
                    <a:pt x="237" y="187"/>
                    <a:pt x="237" y="125"/>
                  </a:cubicBezTo>
                  <a:cubicBezTo>
                    <a:pt x="237" y="63"/>
                    <a:pt x="187" y="14"/>
                    <a:pt x="125" y="1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214"/>
            <p:cNvSpPr/>
            <p:nvPr/>
          </p:nvSpPr>
          <p:spPr>
            <a:xfrm>
              <a:off x="6964560" y="502956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7" y="34"/>
                    <a:pt x="34" y="26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215"/>
            <p:cNvSpPr/>
            <p:nvPr/>
          </p:nvSpPr>
          <p:spPr>
            <a:xfrm>
              <a:off x="6994800" y="502956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216"/>
            <p:cNvSpPr/>
            <p:nvPr/>
          </p:nvSpPr>
          <p:spPr>
            <a:xfrm>
              <a:off x="6959520" y="5051880"/>
              <a:ext cx="525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66">
                  <a:moveTo>
                    <a:pt x="146" y="13"/>
                  </a:moveTo>
                  <a:cubicBezTo>
                    <a:pt x="148" y="7"/>
                    <a:pt x="145" y="3"/>
                    <a:pt x="140" y="1"/>
                  </a:cubicBezTo>
                  <a:cubicBezTo>
                    <a:pt x="134" y="-1"/>
                    <a:pt x="129" y="3"/>
                    <a:pt x="127" y="7"/>
                  </a:cubicBezTo>
                  <a:cubicBezTo>
                    <a:pt x="120" y="30"/>
                    <a:pt x="98" y="48"/>
                    <a:pt x="73" y="48"/>
                  </a:cubicBezTo>
                  <a:cubicBezTo>
                    <a:pt x="50" y="48"/>
                    <a:pt x="27" y="32"/>
                    <a:pt x="19" y="7"/>
                  </a:cubicBezTo>
                  <a:cubicBezTo>
                    <a:pt x="16" y="3"/>
                    <a:pt x="11" y="-1"/>
                    <a:pt x="6" y="1"/>
                  </a:cubicBezTo>
                  <a:cubicBezTo>
                    <a:pt x="2" y="4"/>
                    <a:pt x="-1" y="9"/>
                    <a:pt x="0" y="13"/>
                  </a:cubicBezTo>
                  <a:cubicBezTo>
                    <a:pt x="13" y="44"/>
                    <a:pt x="41" y="66"/>
                    <a:pt x="73" y="66"/>
                  </a:cubicBezTo>
                  <a:cubicBezTo>
                    <a:pt x="106" y="66"/>
                    <a:pt x="135" y="44"/>
                    <a:pt x="146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217"/>
            <p:cNvSpPr/>
            <p:nvPr/>
          </p:nvSpPr>
          <p:spPr>
            <a:xfrm>
              <a:off x="7961040" y="4872600"/>
              <a:ext cx="7416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08">
                  <a:moveTo>
                    <a:pt x="103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7"/>
                    <a:pt x="45" y="0"/>
                    <a:pt x="103" y="0"/>
                  </a:cubicBezTo>
                  <a:cubicBezTo>
                    <a:pt x="160" y="0"/>
                    <a:pt x="207" y="47"/>
                    <a:pt x="207" y="104"/>
                  </a:cubicBezTo>
                  <a:cubicBezTo>
                    <a:pt x="207" y="161"/>
                    <a:pt x="161" y="208"/>
                    <a:pt x="103" y="208"/>
                  </a:cubicBezTo>
                  <a:close/>
                  <a:moveTo>
                    <a:pt x="103" y="11"/>
                  </a:moveTo>
                  <a:cubicBezTo>
                    <a:pt x="52" y="11"/>
                    <a:pt x="10" y="53"/>
                    <a:pt x="10" y="104"/>
                  </a:cubicBezTo>
                  <a:cubicBezTo>
                    <a:pt x="10" y="155"/>
                    <a:pt x="51" y="197"/>
                    <a:pt x="103" y="197"/>
                  </a:cubicBezTo>
                  <a:cubicBezTo>
                    <a:pt x="154" y="197"/>
                    <a:pt x="197" y="155"/>
                    <a:pt x="197" y="104"/>
                  </a:cubicBezTo>
                  <a:cubicBezTo>
                    <a:pt x="197" y="53"/>
                    <a:pt x="155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218"/>
            <p:cNvSpPr/>
            <p:nvPr/>
          </p:nvSpPr>
          <p:spPr>
            <a:xfrm>
              <a:off x="7980480" y="48970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219"/>
            <p:cNvSpPr/>
            <p:nvPr/>
          </p:nvSpPr>
          <p:spPr>
            <a:xfrm>
              <a:off x="8005680" y="48970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220"/>
            <p:cNvSpPr/>
            <p:nvPr/>
          </p:nvSpPr>
          <p:spPr>
            <a:xfrm>
              <a:off x="7976160" y="491616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9" y="10"/>
                  </a:moveTo>
                  <a:cubicBezTo>
                    <a:pt x="120" y="7"/>
                    <a:pt x="119" y="3"/>
                    <a:pt x="114" y="1"/>
                  </a:cubicBezTo>
                  <a:cubicBezTo>
                    <a:pt x="111" y="0"/>
                    <a:pt x="106" y="1"/>
                    <a:pt x="105" y="6"/>
                  </a:cubicBezTo>
                  <a:cubicBezTo>
                    <a:pt x="99" y="26"/>
                    <a:pt x="80" y="40"/>
                    <a:pt x="60" y="40"/>
                  </a:cubicBezTo>
                  <a:cubicBezTo>
                    <a:pt x="40" y="40"/>
                    <a:pt x="23" y="26"/>
                    <a:pt x="15" y="6"/>
                  </a:cubicBezTo>
                  <a:cubicBezTo>
                    <a:pt x="13" y="1"/>
                    <a:pt x="10" y="-1"/>
                    <a:pt x="6" y="1"/>
                  </a:cubicBezTo>
                  <a:cubicBezTo>
                    <a:pt x="1" y="2"/>
                    <a:pt x="-1" y="6"/>
                    <a:pt x="1" y="10"/>
                  </a:cubicBezTo>
                  <a:cubicBezTo>
                    <a:pt x="10" y="37"/>
                    <a:pt x="34" y="54"/>
                    <a:pt x="61" y="54"/>
                  </a:cubicBezTo>
                  <a:cubicBezTo>
                    <a:pt x="87" y="54"/>
                    <a:pt x="113" y="37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221"/>
            <p:cNvSpPr/>
            <p:nvPr/>
          </p:nvSpPr>
          <p:spPr>
            <a:xfrm>
              <a:off x="6807600" y="450360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0" y="208"/>
                    <a:pt x="104" y="208"/>
                  </a:cubicBezTo>
                  <a:close/>
                  <a:moveTo>
                    <a:pt x="103" y="11"/>
                  </a:moveTo>
                  <a:cubicBezTo>
                    <a:pt x="52" y="11"/>
                    <a:pt x="10" y="53"/>
                    <a:pt x="10" y="104"/>
                  </a:cubicBezTo>
                  <a:cubicBezTo>
                    <a:pt x="10" y="155"/>
                    <a:pt x="52" y="197"/>
                    <a:pt x="103" y="197"/>
                  </a:cubicBezTo>
                  <a:cubicBezTo>
                    <a:pt x="154" y="197"/>
                    <a:pt x="196" y="155"/>
                    <a:pt x="196" y="104"/>
                  </a:cubicBezTo>
                  <a:cubicBezTo>
                    <a:pt x="196" y="53"/>
                    <a:pt x="154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222"/>
            <p:cNvSpPr/>
            <p:nvPr/>
          </p:nvSpPr>
          <p:spPr>
            <a:xfrm>
              <a:off x="6826679" y="45280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8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223"/>
            <p:cNvSpPr/>
            <p:nvPr/>
          </p:nvSpPr>
          <p:spPr>
            <a:xfrm>
              <a:off x="6852240" y="45280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224"/>
            <p:cNvSpPr/>
            <p:nvPr/>
          </p:nvSpPr>
          <p:spPr>
            <a:xfrm>
              <a:off x="6822719" y="4547159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0"/>
                  </a:moveTo>
                  <a:cubicBezTo>
                    <a:pt x="120" y="7"/>
                    <a:pt x="118" y="2"/>
                    <a:pt x="113" y="1"/>
                  </a:cubicBezTo>
                  <a:cubicBezTo>
                    <a:pt x="110" y="-1"/>
                    <a:pt x="106" y="1"/>
                    <a:pt x="104" y="5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5"/>
                  </a:cubicBezTo>
                  <a:cubicBezTo>
                    <a:pt x="13" y="1"/>
                    <a:pt x="10" y="-1"/>
                    <a:pt x="5" y="1"/>
                  </a:cubicBezTo>
                  <a:cubicBezTo>
                    <a:pt x="0" y="2"/>
                    <a:pt x="-1" y="5"/>
                    <a:pt x="0" y="10"/>
                  </a:cubicBezTo>
                  <a:cubicBezTo>
                    <a:pt x="10" y="36"/>
                    <a:pt x="34" y="54"/>
                    <a:pt x="61" y="54"/>
                  </a:cubicBezTo>
                  <a:cubicBezTo>
                    <a:pt x="89" y="54"/>
                    <a:pt x="112" y="36"/>
                    <a:pt x="118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25"/>
            <p:cNvSpPr/>
            <p:nvPr/>
          </p:nvSpPr>
          <p:spPr>
            <a:xfrm>
              <a:off x="6583679" y="4654440"/>
              <a:ext cx="7452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7">
                  <a:moveTo>
                    <a:pt x="104" y="207"/>
                  </a:moveTo>
                  <a:cubicBezTo>
                    <a:pt x="47" y="207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2" y="207"/>
                    <a:pt x="104" y="207"/>
                  </a:cubicBezTo>
                  <a:close/>
                  <a:moveTo>
                    <a:pt x="104" y="12"/>
                  </a:moveTo>
                  <a:cubicBezTo>
                    <a:pt x="53" y="12"/>
                    <a:pt x="11" y="54"/>
                    <a:pt x="11" y="105"/>
                  </a:cubicBezTo>
                  <a:cubicBezTo>
                    <a:pt x="11" y="156"/>
                    <a:pt x="53" y="198"/>
                    <a:pt x="104" y="198"/>
                  </a:cubicBezTo>
                  <a:cubicBezTo>
                    <a:pt x="155" y="198"/>
                    <a:pt x="197" y="156"/>
                    <a:pt x="197" y="105"/>
                  </a:cubicBezTo>
                  <a:cubicBezTo>
                    <a:pt x="197" y="54"/>
                    <a:pt x="155" y="12"/>
                    <a:pt x="104" y="1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226"/>
            <p:cNvSpPr/>
            <p:nvPr/>
          </p:nvSpPr>
          <p:spPr>
            <a:xfrm>
              <a:off x="6603480" y="46782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4"/>
                    <a:pt x="6" y="30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227"/>
            <p:cNvSpPr/>
            <p:nvPr/>
          </p:nvSpPr>
          <p:spPr>
            <a:xfrm>
              <a:off x="6628320" y="46782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4"/>
                    <a:pt x="7" y="30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228"/>
            <p:cNvSpPr/>
            <p:nvPr/>
          </p:nvSpPr>
          <p:spPr>
            <a:xfrm>
              <a:off x="6599160" y="4698000"/>
              <a:ext cx="424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3">
                  <a:moveTo>
                    <a:pt x="119" y="10"/>
                  </a:moveTo>
                  <a:cubicBezTo>
                    <a:pt x="120" y="7"/>
                    <a:pt x="119" y="2"/>
                    <a:pt x="114" y="1"/>
                  </a:cubicBezTo>
                  <a:cubicBezTo>
                    <a:pt x="111" y="-1"/>
                    <a:pt x="106" y="1"/>
                    <a:pt x="105" y="5"/>
                  </a:cubicBezTo>
                  <a:cubicBezTo>
                    <a:pt x="98" y="25"/>
                    <a:pt x="80" y="39"/>
                    <a:pt x="60" y="39"/>
                  </a:cubicBezTo>
                  <a:cubicBezTo>
                    <a:pt x="40" y="39"/>
                    <a:pt x="22" y="25"/>
                    <a:pt x="15" y="5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2"/>
                    <a:pt x="-1" y="5"/>
                    <a:pt x="1" y="10"/>
                  </a:cubicBezTo>
                  <a:cubicBezTo>
                    <a:pt x="10" y="36"/>
                    <a:pt x="34" y="53"/>
                    <a:pt x="61" y="53"/>
                  </a:cubicBezTo>
                  <a:cubicBezTo>
                    <a:pt x="87" y="53"/>
                    <a:pt x="112" y="36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229"/>
            <p:cNvSpPr/>
            <p:nvPr/>
          </p:nvSpPr>
          <p:spPr>
            <a:xfrm>
              <a:off x="6534000" y="456984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2"/>
                    <a:pt x="162" y="208"/>
                    <a:pt x="104" y="208"/>
                  </a:cubicBezTo>
                  <a:close/>
                  <a:moveTo>
                    <a:pt x="103" y="11"/>
                  </a:moveTo>
                  <a:cubicBezTo>
                    <a:pt x="51" y="11"/>
                    <a:pt x="10" y="53"/>
                    <a:pt x="10" y="104"/>
                  </a:cubicBezTo>
                  <a:cubicBezTo>
                    <a:pt x="10" y="155"/>
                    <a:pt x="51" y="197"/>
                    <a:pt x="103" y="197"/>
                  </a:cubicBezTo>
                  <a:cubicBezTo>
                    <a:pt x="154" y="197"/>
                    <a:pt x="196" y="155"/>
                    <a:pt x="196" y="104"/>
                  </a:cubicBezTo>
                  <a:cubicBezTo>
                    <a:pt x="196" y="52"/>
                    <a:pt x="155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230"/>
            <p:cNvSpPr/>
            <p:nvPr/>
          </p:nvSpPr>
          <p:spPr>
            <a:xfrm>
              <a:off x="6553799" y="4593960"/>
              <a:ext cx="93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" h="28">
                  <a:moveTo>
                    <a:pt x="13" y="28"/>
                  </a:moveTo>
                  <a:cubicBezTo>
                    <a:pt x="21" y="28"/>
                    <a:pt x="27" y="22"/>
                    <a:pt x="27" y="14"/>
                  </a:cubicBezTo>
                  <a:cubicBezTo>
                    <a:pt x="27" y="6"/>
                    <a:pt x="20" y="0"/>
                    <a:pt x="13" y="0"/>
                  </a:cubicBezTo>
                  <a:cubicBezTo>
                    <a:pt x="5" y="0"/>
                    <a:pt x="0" y="6"/>
                    <a:pt x="0" y="14"/>
                  </a:cubicBezTo>
                  <a:cubicBezTo>
                    <a:pt x="0" y="23"/>
                    <a:pt x="6" y="30"/>
                    <a:pt x="13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231"/>
            <p:cNvSpPr/>
            <p:nvPr/>
          </p:nvSpPr>
          <p:spPr>
            <a:xfrm>
              <a:off x="6578640" y="459396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3"/>
                    <a:pt x="7" y="30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232"/>
            <p:cNvSpPr/>
            <p:nvPr/>
          </p:nvSpPr>
          <p:spPr>
            <a:xfrm>
              <a:off x="6549120" y="461340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1"/>
                  </a:moveTo>
                  <a:cubicBezTo>
                    <a:pt x="120" y="8"/>
                    <a:pt x="118" y="3"/>
                    <a:pt x="113" y="1"/>
                  </a:cubicBezTo>
                  <a:cubicBezTo>
                    <a:pt x="110" y="0"/>
                    <a:pt x="106" y="1"/>
                    <a:pt x="104" y="6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6"/>
                  </a:cubicBezTo>
                  <a:cubicBezTo>
                    <a:pt x="13" y="1"/>
                    <a:pt x="10" y="-1"/>
                    <a:pt x="5" y="1"/>
                  </a:cubicBezTo>
                  <a:cubicBezTo>
                    <a:pt x="1" y="2"/>
                    <a:pt x="-1" y="6"/>
                    <a:pt x="0" y="11"/>
                  </a:cubicBezTo>
                  <a:cubicBezTo>
                    <a:pt x="9" y="37"/>
                    <a:pt x="34" y="54"/>
                    <a:pt x="61" y="54"/>
                  </a:cubicBezTo>
                  <a:cubicBezTo>
                    <a:pt x="89" y="54"/>
                    <a:pt x="112" y="37"/>
                    <a:pt x="118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233"/>
            <p:cNvSpPr/>
            <p:nvPr/>
          </p:nvSpPr>
          <p:spPr>
            <a:xfrm>
              <a:off x="6535080" y="473580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1"/>
                    <a:pt x="162" y="208"/>
                    <a:pt x="104" y="208"/>
                  </a:cubicBezTo>
                  <a:close/>
                  <a:moveTo>
                    <a:pt x="104" y="11"/>
                  </a:moveTo>
                  <a:cubicBezTo>
                    <a:pt x="53" y="11"/>
                    <a:pt x="11" y="53"/>
                    <a:pt x="11" y="104"/>
                  </a:cubicBezTo>
                  <a:cubicBezTo>
                    <a:pt x="11" y="155"/>
                    <a:pt x="53" y="197"/>
                    <a:pt x="104" y="197"/>
                  </a:cubicBezTo>
                  <a:cubicBezTo>
                    <a:pt x="155" y="197"/>
                    <a:pt x="197" y="155"/>
                    <a:pt x="197" y="104"/>
                  </a:cubicBezTo>
                  <a:cubicBezTo>
                    <a:pt x="197" y="53"/>
                    <a:pt x="155" y="11"/>
                    <a:pt x="104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234"/>
            <p:cNvSpPr/>
            <p:nvPr/>
          </p:nvSpPr>
          <p:spPr>
            <a:xfrm>
              <a:off x="6554879" y="47602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235"/>
            <p:cNvSpPr/>
            <p:nvPr/>
          </p:nvSpPr>
          <p:spPr>
            <a:xfrm>
              <a:off x="6579720" y="47602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236"/>
            <p:cNvSpPr/>
            <p:nvPr/>
          </p:nvSpPr>
          <p:spPr>
            <a:xfrm>
              <a:off x="6550560" y="477936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9" y="10"/>
                  </a:moveTo>
                  <a:cubicBezTo>
                    <a:pt x="120" y="7"/>
                    <a:pt x="119" y="3"/>
                    <a:pt x="114" y="1"/>
                  </a:cubicBezTo>
                  <a:cubicBezTo>
                    <a:pt x="111" y="-1"/>
                    <a:pt x="106" y="1"/>
                    <a:pt x="105" y="6"/>
                  </a:cubicBezTo>
                  <a:cubicBezTo>
                    <a:pt x="99" y="26"/>
                    <a:pt x="80" y="40"/>
                    <a:pt x="60" y="40"/>
                  </a:cubicBezTo>
                  <a:cubicBezTo>
                    <a:pt x="40" y="40"/>
                    <a:pt x="22" y="26"/>
                    <a:pt x="15" y="6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3"/>
                    <a:pt x="-1" y="6"/>
                    <a:pt x="1" y="10"/>
                  </a:cubicBezTo>
                  <a:cubicBezTo>
                    <a:pt x="10" y="37"/>
                    <a:pt x="34" y="54"/>
                    <a:pt x="61" y="54"/>
                  </a:cubicBezTo>
                  <a:cubicBezTo>
                    <a:pt x="87" y="54"/>
                    <a:pt x="112" y="37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237"/>
            <p:cNvSpPr/>
            <p:nvPr/>
          </p:nvSpPr>
          <p:spPr>
            <a:xfrm>
              <a:off x="6618240" y="427068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0" y="208"/>
                    <a:pt x="104" y="208"/>
                  </a:cubicBezTo>
                  <a:close/>
                  <a:moveTo>
                    <a:pt x="103" y="11"/>
                  </a:moveTo>
                  <a:cubicBezTo>
                    <a:pt x="52" y="11"/>
                    <a:pt x="10" y="53"/>
                    <a:pt x="10" y="104"/>
                  </a:cubicBezTo>
                  <a:cubicBezTo>
                    <a:pt x="10" y="155"/>
                    <a:pt x="52" y="197"/>
                    <a:pt x="103" y="197"/>
                  </a:cubicBezTo>
                  <a:cubicBezTo>
                    <a:pt x="154" y="197"/>
                    <a:pt x="196" y="155"/>
                    <a:pt x="196" y="104"/>
                  </a:cubicBezTo>
                  <a:cubicBezTo>
                    <a:pt x="196" y="53"/>
                    <a:pt x="154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238"/>
            <p:cNvSpPr/>
            <p:nvPr/>
          </p:nvSpPr>
          <p:spPr>
            <a:xfrm>
              <a:off x="6637320" y="429516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239"/>
            <p:cNvSpPr/>
            <p:nvPr/>
          </p:nvSpPr>
          <p:spPr>
            <a:xfrm>
              <a:off x="6662520" y="429516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8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240"/>
            <p:cNvSpPr/>
            <p:nvPr/>
          </p:nvSpPr>
          <p:spPr>
            <a:xfrm>
              <a:off x="6633359" y="431424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0"/>
                  </a:moveTo>
                  <a:cubicBezTo>
                    <a:pt x="120" y="7"/>
                    <a:pt x="118" y="2"/>
                    <a:pt x="114" y="1"/>
                  </a:cubicBezTo>
                  <a:cubicBezTo>
                    <a:pt x="110" y="-1"/>
                    <a:pt x="106" y="1"/>
                    <a:pt x="104" y="6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6"/>
                  </a:cubicBezTo>
                  <a:cubicBezTo>
                    <a:pt x="13" y="1"/>
                    <a:pt x="10" y="-1"/>
                    <a:pt x="5" y="1"/>
                  </a:cubicBezTo>
                  <a:cubicBezTo>
                    <a:pt x="0" y="2"/>
                    <a:pt x="-1" y="6"/>
                    <a:pt x="0" y="10"/>
                  </a:cubicBezTo>
                  <a:cubicBezTo>
                    <a:pt x="10" y="37"/>
                    <a:pt x="35" y="54"/>
                    <a:pt x="61" y="54"/>
                  </a:cubicBezTo>
                  <a:cubicBezTo>
                    <a:pt x="88" y="54"/>
                    <a:pt x="112" y="37"/>
                    <a:pt x="118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241"/>
            <p:cNvSpPr/>
            <p:nvPr/>
          </p:nvSpPr>
          <p:spPr>
            <a:xfrm>
              <a:off x="7114319" y="5408280"/>
              <a:ext cx="10476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1">
                  <a:moveTo>
                    <a:pt x="146" y="291"/>
                  </a:moveTo>
                  <a:cubicBezTo>
                    <a:pt x="65" y="291"/>
                    <a:pt x="0" y="226"/>
                    <a:pt x="0" y="145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2" y="65"/>
                    <a:pt x="292" y="145"/>
                  </a:cubicBezTo>
                  <a:cubicBezTo>
                    <a:pt x="292" y="226"/>
                    <a:pt x="225" y="291"/>
                    <a:pt x="146" y="291"/>
                  </a:cubicBezTo>
                  <a:close/>
                  <a:moveTo>
                    <a:pt x="144" y="15"/>
                  </a:moveTo>
                  <a:cubicBezTo>
                    <a:pt x="73" y="15"/>
                    <a:pt x="14" y="73"/>
                    <a:pt x="14" y="145"/>
                  </a:cubicBezTo>
                  <a:cubicBezTo>
                    <a:pt x="14" y="216"/>
                    <a:pt x="73" y="276"/>
                    <a:pt x="144" y="276"/>
                  </a:cubicBezTo>
                  <a:cubicBezTo>
                    <a:pt x="216" y="276"/>
                    <a:pt x="274" y="217"/>
                    <a:pt x="274" y="145"/>
                  </a:cubicBezTo>
                  <a:cubicBezTo>
                    <a:pt x="274" y="74"/>
                    <a:pt x="217" y="15"/>
                    <a:pt x="144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242"/>
            <p:cNvSpPr/>
            <p:nvPr/>
          </p:nvSpPr>
          <p:spPr>
            <a:xfrm>
              <a:off x="7141680" y="54421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0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0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43"/>
            <p:cNvSpPr/>
            <p:nvPr/>
          </p:nvSpPr>
          <p:spPr>
            <a:xfrm>
              <a:off x="7176960" y="54421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0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0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44"/>
            <p:cNvSpPr/>
            <p:nvPr/>
          </p:nvSpPr>
          <p:spPr>
            <a:xfrm>
              <a:off x="7135920" y="54680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49" y="1"/>
                    <a:pt x="148" y="7"/>
                  </a:cubicBezTo>
                  <a:cubicBezTo>
                    <a:pt x="138" y="37"/>
                    <a:pt x="112" y="55"/>
                    <a:pt x="84" y="55"/>
                  </a:cubicBezTo>
                  <a:cubicBezTo>
                    <a:pt x="56" y="55"/>
                    <a:pt x="30" y="35"/>
                    <a:pt x="21" y="7"/>
                  </a:cubicBezTo>
                  <a:cubicBezTo>
                    <a:pt x="19" y="3"/>
                    <a:pt x="13" y="0"/>
                    <a:pt x="7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2"/>
                    <a:pt x="47" y="77"/>
                    <a:pt x="84" y="77"/>
                  </a:cubicBezTo>
                  <a:cubicBezTo>
                    <a:pt x="123" y="77"/>
                    <a:pt x="156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45"/>
            <p:cNvSpPr/>
            <p:nvPr/>
          </p:nvSpPr>
          <p:spPr>
            <a:xfrm>
              <a:off x="6935040" y="515088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8" y="335"/>
                  </a:moveTo>
                  <a:cubicBezTo>
                    <a:pt x="74" y="335"/>
                    <a:pt x="0" y="259"/>
                    <a:pt x="0" y="167"/>
                  </a:cubicBezTo>
                  <a:cubicBezTo>
                    <a:pt x="0" y="74"/>
                    <a:pt x="76" y="0"/>
                    <a:pt x="168" y="0"/>
                  </a:cubicBezTo>
                  <a:cubicBezTo>
                    <a:pt x="261" y="0"/>
                    <a:pt x="335" y="75"/>
                    <a:pt x="335" y="167"/>
                  </a:cubicBezTo>
                  <a:cubicBezTo>
                    <a:pt x="335" y="258"/>
                    <a:pt x="259" y="335"/>
                    <a:pt x="168" y="335"/>
                  </a:cubicBezTo>
                  <a:close/>
                  <a:moveTo>
                    <a:pt x="168" y="18"/>
                  </a:moveTo>
                  <a:cubicBezTo>
                    <a:pt x="85" y="18"/>
                    <a:pt x="19" y="85"/>
                    <a:pt x="19" y="167"/>
                  </a:cubicBezTo>
                  <a:cubicBezTo>
                    <a:pt x="19" y="249"/>
                    <a:pt x="85" y="316"/>
                    <a:pt x="168" y="316"/>
                  </a:cubicBezTo>
                  <a:cubicBezTo>
                    <a:pt x="250" y="316"/>
                    <a:pt x="316" y="249"/>
                    <a:pt x="316" y="167"/>
                  </a:cubicBezTo>
                  <a:cubicBezTo>
                    <a:pt x="316" y="85"/>
                    <a:pt x="250" y="18"/>
                    <a:pt x="168" y="1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46"/>
            <p:cNvSpPr/>
            <p:nvPr/>
          </p:nvSpPr>
          <p:spPr>
            <a:xfrm>
              <a:off x="6966720" y="5189760"/>
              <a:ext cx="16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7">
                  <a:moveTo>
                    <a:pt x="24" y="47"/>
                  </a:moveTo>
                  <a:cubicBezTo>
                    <a:pt x="36" y="47"/>
                    <a:pt x="47" y="35"/>
                    <a:pt x="47" y="23"/>
                  </a:cubicBezTo>
                  <a:cubicBezTo>
                    <a:pt x="47" y="10"/>
                    <a:pt x="36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5"/>
                    <a:pt x="10" y="47"/>
                    <a:pt x="24" y="4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7"/>
            <p:cNvSpPr/>
            <p:nvPr/>
          </p:nvSpPr>
          <p:spPr>
            <a:xfrm>
              <a:off x="7007039" y="5189760"/>
              <a:ext cx="16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5"/>
                    <a:pt x="47" y="23"/>
                  </a:cubicBezTo>
                  <a:cubicBezTo>
                    <a:pt x="47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1" y="47"/>
                    <a:pt x="23" y="4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48"/>
            <p:cNvSpPr/>
            <p:nvPr/>
          </p:nvSpPr>
          <p:spPr>
            <a:xfrm>
              <a:off x="6960600" y="5220360"/>
              <a:ext cx="69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7">
                  <a:moveTo>
                    <a:pt x="193" y="16"/>
                  </a:moveTo>
                  <a:cubicBezTo>
                    <a:pt x="194" y="10"/>
                    <a:pt x="191" y="2"/>
                    <a:pt x="185" y="0"/>
                  </a:cubicBezTo>
                  <a:cubicBezTo>
                    <a:pt x="179" y="-1"/>
                    <a:pt x="171" y="2"/>
                    <a:pt x="169" y="8"/>
                  </a:cubicBezTo>
                  <a:cubicBezTo>
                    <a:pt x="159" y="41"/>
                    <a:pt x="130" y="62"/>
                    <a:pt x="97" y="62"/>
                  </a:cubicBezTo>
                  <a:cubicBezTo>
                    <a:pt x="65" y="62"/>
                    <a:pt x="34" y="41"/>
                    <a:pt x="24" y="8"/>
                  </a:cubicBezTo>
                  <a:cubicBezTo>
                    <a:pt x="22" y="2"/>
                    <a:pt x="14" y="-1"/>
                    <a:pt x="8" y="0"/>
                  </a:cubicBezTo>
                  <a:cubicBezTo>
                    <a:pt x="2" y="2"/>
                    <a:pt x="-1" y="10"/>
                    <a:pt x="0" y="16"/>
                  </a:cubicBezTo>
                  <a:cubicBezTo>
                    <a:pt x="14" y="59"/>
                    <a:pt x="53" y="87"/>
                    <a:pt x="97" y="87"/>
                  </a:cubicBezTo>
                  <a:cubicBezTo>
                    <a:pt x="138" y="87"/>
                    <a:pt x="177" y="58"/>
                    <a:pt x="193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49"/>
            <p:cNvSpPr/>
            <p:nvPr/>
          </p:nvSpPr>
          <p:spPr>
            <a:xfrm>
              <a:off x="6736320" y="416916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7" y="335"/>
                  </a:moveTo>
                  <a:cubicBezTo>
                    <a:pt x="74" y="335"/>
                    <a:pt x="0" y="259"/>
                    <a:pt x="0" y="167"/>
                  </a:cubicBezTo>
                  <a:cubicBezTo>
                    <a:pt x="0" y="74"/>
                    <a:pt x="76" y="0"/>
                    <a:pt x="167" y="0"/>
                  </a:cubicBezTo>
                  <a:cubicBezTo>
                    <a:pt x="260" y="0"/>
                    <a:pt x="335" y="76"/>
                    <a:pt x="335" y="167"/>
                  </a:cubicBezTo>
                  <a:cubicBezTo>
                    <a:pt x="335" y="260"/>
                    <a:pt x="260" y="335"/>
                    <a:pt x="167" y="335"/>
                  </a:cubicBezTo>
                  <a:close/>
                  <a:moveTo>
                    <a:pt x="169" y="18"/>
                  </a:moveTo>
                  <a:cubicBezTo>
                    <a:pt x="87" y="18"/>
                    <a:pt x="20" y="85"/>
                    <a:pt x="20" y="167"/>
                  </a:cubicBezTo>
                  <a:cubicBezTo>
                    <a:pt x="20" y="249"/>
                    <a:pt x="87" y="316"/>
                    <a:pt x="169" y="316"/>
                  </a:cubicBezTo>
                  <a:cubicBezTo>
                    <a:pt x="251" y="316"/>
                    <a:pt x="318" y="249"/>
                    <a:pt x="318" y="167"/>
                  </a:cubicBezTo>
                  <a:cubicBezTo>
                    <a:pt x="318" y="87"/>
                    <a:pt x="250" y="18"/>
                    <a:pt x="169" y="1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50"/>
            <p:cNvSpPr/>
            <p:nvPr/>
          </p:nvSpPr>
          <p:spPr>
            <a:xfrm>
              <a:off x="6768720" y="4208760"/>
              <a:ext cx="1620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46">
                  <a:moveTo>
                    <a:pt x="23" y="46"/>
                  </a:moveTo>
                  <a:cubicBezTo>
                    <a:pt x="35" y="46"/>
                    <a:pt x="46" y="35"/>
                    <a:pt x="46" y="23"/>
                  </a:cubicBezTo>
                  <a:cubicBezTo>
                    <a:pt x="46" y="11"/>
                    <a:pt x="35" y="0"/>
                    <a:pt x="23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5"/>
                    <a:pt x="9" y="46"/>
                    <a:pt x="23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51"/>
            <p:cNvSpPr/>
            <p:nvPr/>
          </p:nvSpPr>
          <p:spPr>
            <a:xfrm>
              <a:off x="6808680" y="4208760"/>
              <a:ext cx="165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6">
                  <a:moveTo>
                    <a:pt x="24" y="46"/>
                  </a:moveTo>
                  <a:cubicBezTo>
                    <a:pt x="36" y="46"/>
                    <a:pt x="47" y="35"/>
                    <a:pt x="47" y="23"/>
                  </a:cubicBezTo>
                  <a:cubicBezTo>
                    <a:pt x="47" y="11"/>
                    <a:pt x="36" y="0"/>
                    <a:pt x="24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5"/>
                    <a:pt x="10" y="46"/>
                    <a:pt x="24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52"/>
            <p:cNvSpPr/>
            <p:nvPr/>
          </p:nvSpPr>
          <p:spPr>
            <a:xfrm>
              <a:off x="6761879" y="4239000"/>
              <a:ext cx="69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6">
                  <a:moveTo>
                    <a:pt x="192" y="15"/>
                  </a:moveTo>
                  <a:cubicBezTo>
                    <a:pt x="194" y="9"/>
                    <a:pt x="191" y="2"/>
                    <a:pt x="185" y="0"/>
                  </a:cubicBezTo>
                  <a:cubicBezTo>
                    <a:pt x="179" y="-1"/>
                    <a:pt x="171" y="1"/>
                    <a:pt x="169" y="7"/>
                  </a:cubicBezTo>
                  <a:cubicBezTo>
                    <a:pt x="158" y="40"/>
                    <a:pt x="129" y="62"/>
                    <a:pt x="96" y="62"/>
                  </a:cubicBezTo>
                  <a:cubicBezTo>
                    <a:pt x="64" y="62"/>
                    <a:pt x="34" y="40"/>
                    <a:pt x="23" y="7"/>
                  </a:cubicBezTo>
                  <a:cubicBezTo>
                    <a:pt x="22" y="1"/>
                    <a:pt x="14" y="-1"/>
                    <a:pt x="8" y="0"/>
                  </a:cubicBezTo>
                  <a:cubicBezTo>
                    <a:pt x="2" y="2"/>
                    <a:pt x="-1" y="9"/>
                    <a:pt x="0" y="15"/>
                  </a:cubicBezTo>
                  <a:cubicBezTo>
                    <a:pt x="14" y="58"/>
                    <a:pt x="53" y="86"/>
                    <a:pt x="96" y="86"/>
                  </a:cubicBezTo>
                  <a:cubicBezTo>
                    <a:pt x="140" y="86"/>
                    <a:pt x="179" y="58"/>
                    <a:pt x="192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253"/>
            <p:cNvSpPr/>
            <p:nvPr/>
          </p:nvSpPr>
          <p:spPr>
            <a:xfrm>
              <a:off x="6953040" y="4395600"/>
              <a:ext cx="8424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236">
                  <a:moveTo>
                    <a:pt x="118" y="236"/>
                  </a:moveTo>
                  <a:cubicBezTo>
                    <a:pt x="52" y="236"/>
                    <a:pt x="0" y="183"/>
                    <a:pt x="0" y="118"/>
                  </a:cubicBezTo>
                  <a:cubicBezTo>
                    <a:pt x="0" y="53"/>
                    <a:pt x="52" y="0"/>
                    <a:pt x="118" y="0"/>
                  </a:cubicBezTo>
                  <a:cubicBezTo>
                    <a:pt x="183" y="0"/>
                    <a:pt x="235" y="53"/>
                    <a:pt x="235" y="118"/>
                  </a:cubicBezTo>
                  <a:cubicBezTo>
                    <a:pt x="235" y="183"/>
                    <a:pt x="183" y="236"/>
                    <a:pt x="118" y="236"/>
                  </a:cubicBezTo>
                  <a:close/>
                  <a:moveTo>
                    <a:pt x="118" y="13"/>
                  </a:moveTo>
                  <a:cubicBezTo>
                    <a:pt x="60" y="13"/>
                    <a:pt x="12" y="61"/>
                    <a:pt x="12" y="118"/>
                  </a:cubicBezTo>
                  <a:cubicBezTo>
                    <a:pt x="12" y="176"/>
                    <a:pt x="60" y="224"/>
                    <a:pt x="118" y="224"/>
                  </a:cubicBezTo>
                  <a:cubicBezTo>
                    <a:pt x="175" y="224"/>
                    <a:pt x="223" y="175"/>
                    <a:pt x="223" y="118"/>
                  </a:cubicBezTo>
                  <a:cubicBezTo>
                    <a:pt x="223" y="60"/>
                    <a:pt x="175" y="13"/>
                    <a:pt x="118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254"/>
            <p:cNvSpPr/>
            <p:nvPr/>
          </p:nvSpPr>
          <p:spPr>
            <a:xfrm>
              <a:off x="6974640" y="4422960"/>
              <a:ext cx="11880" cy="1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5">
                  <a:moveTo>
                    <a:pt x="17" y="35"/>
                  </a:moveTo>
                  <a:cubicBezTo>
                    <a:pt x="27" y="35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255"/>
            <p:cNvSpPr/>
            <p:nvPr/>
          </p:nvSpPr>
          <p:spPr>
            <a:xfrm>
              <a:off x="7003080" y="4422960"/>
              <a:ext cx="11880" cy="1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5">
                  <a:moveTo>
                    <a:pt x="17" y="35"/>
                  </a:moveTo>
                  <a:cubicBezTo>
                    <a:pt x="27" y="35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8" y="35"/>
                    <a:pt x="17" y="3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256"/>
            <p:cNvSpPr/>
            <p:nvPr/>
          </p:nvSpPr>
          <p:spPr>
            <a:xfrm>
              <a:off x="6971760" y="4444560"/>
              <a:ext cx="4824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61">
                  <a:moveTo>
                    <a:pt x="134" y="12"/>
                  </a:moveTo>
                  <a:cubicBezTo>
                    <a:pt x="137" y="7"/>
                    <a:pt x="134" y="2"/>
                    <a:pt x="129" y="1"/>
                  </a:cubicBezTo>
                  <a:cubicBezTo>
                    <a:pt x="124" y="-2"/>
                    <a:pt x="120" y="1"/>
                    <a:pt x="118" y="6"/>
                  </a:cubicBezTo>
                  <a:cubicBezTo>
                    <a:pt x="111" y="29"/>
                    <a:pt x="89" y="44"/>
                    <a:pt x="67" y="44"/>
                  </a:cubicBezTo>
                  <a:cubicBezTo>
                    <a:pt x="44" y="44"/>
                    <a:pt x="24" y="27"/>
                    <a:pt x="16" y="6"/>
                  </a:cubicBezTo>
                  <a:cubicBezTo>
                    <a:pt x="14" y="2"/>
                    <a:pt x="10" y="-1"/>
                    <a:pt x="5" y="1"/>
                  </a:cubicBezTo>
                  <a:cubicBezTo>
                    <a:pt x="2" y="2"/>
                    <a:pt x="-1" y="7"/>
                    <a:pt x="0" y="12"/>
                  </a:cubicBezTo>
                  <a:cubicBezTo>
                    <a:pt x="10" y="41"/>
                    <a:pt x="38" y="61"/>
                    <a:pt x="69" y="61"/>
                  </a:cubicBezTo>
                  <a:cubicBezTo>
                    <a:pt x="100" y="61"/>
                    <a:pt x="123" y="41"/>
                    <a:pt x="134" y="1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6" y="443886"/>
            <a:ext cx="3569726" cy="634463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8150942" y="678425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" y="6601683"/>
            <a:ext cx="12200509" cy="256566"/>
            <a:chOff x="1" y="6601683"/>
            <a:chExt cx="12200509" cy="256566"/>
          </a:xfrm>
        </p:grpSpPr>
        <p:sp>
          <p:nvSpPr>
            <p:cNvPr id="284" name="Rectangle 283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5" name="TextBox 284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Confidential, </a:t>
              </a:r>
              <a:r>
                <a:rPr lang="en-US" sz="1050" b="0" i="0" dirty="0" err="1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Dynatrace</a:t>
              </a: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, LLC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286" name="Picture 285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pl-PL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pl-PL"/>
              <a:t>Click to edit Master text styles</a:t>
            </a:r>
          </a:p>
        </p:txBody>
      </p:sp>
      <p:sp>
        <p:nvSpPr>
          <p:cNvPr id="269" name="Freeform 268"/>
          <p:cNvSpPr/>
          <p:nvPr userDrawn="1"/>
        </p:nvSpPr>
        <p:spPr>
          <a:xfrm rot="10800000">
            <a:off x="8373770" y="3249388"/>
            <a:ext cx="3034630" cy="3307635"/>
          </a:xfrm>
          <a:custGeom>
            <a:avLst/>
            <a:gdLst>
              <a:gd name="connsiteX0" fmla="*/ 1517315 w 3034630"/>
              <a:gd name="connsiteY0" fmla="*/ 3307635 h 3307635"/>
              <a:gd name="connsiteX1" fmla="*/ 0 w 3034630"/>
              <a:gd name="connsiteY1" fmla="*/ 1790320 h 3307635"/>
              <a:gd name="connsiteX2" fmla="*/ 552162 w 3034630"/>
              <a:gd name="connsiteY2" fmla="*/ 619486 h 3307635"/>
              <a:gd name="connsiteX3" fmla="*/ 572228 w 3034630"/>
              <a:gd name="connsiteY3" fmla="*/ 604481 h 3307635"/>
              <a:gd name="connsiteX4" fmla="*/ 559586 w 3034630"/>
              <a:gd name="connsiteY4" fmla="*/ 604481 h 3307635"/>
              <a:gd name="connsiteX5" fmla="*/ 641191 w 3034630"/>
              <a:gd name="connsiteY5" fmla="*/ 552911 h 3307635"/>
              <a:gd name="connsiteX6" fmla="*/ 668970 w 3034630"/>
              <a:gd name="connsiteY6" fmla="*/ 532139 h 3307635"/>
              <a:gd name="connsiteX7" fmla="*/ 794073 w 3034630"/>
              <a:gd name="connsiteY7" fmla="*/ 456137 h 3307635"/>
              <a:gd name="connsiteX8" fmla="*/ 795148 w 3034630"/>
              <a:gd name="connsiteY8" fmla="*/ 455619 h 3307635"/>
              <a:gd name="connsiteX9" fmla="*/ 1516126 w 3034630"/>
              <a:gd name="connsiteY9" fmla="*/ 0 h 3307635"/>
              <a:gd name="connsiteX10" fmla="*/ 2229475 w 3034630"/>
              <a:gd name="connsiteY10" fmla="*/ 450798 h 3307635"/>
              <a:gd name="connsiteX11" fmla="*/ 2240557 w 3034630"/>
              <a:gd name="connsiteY11" fmla="*/ 456137 h 3307635"/>
              <a:gd name="connsiteX12" fmla="*/ 2365660 w 3034630"/>
              <a:gd name="connsiteY12" fmla="*/ 532139 h 3307635"/>
              <a:gd name="connsiteX13" fmla="*/ 2406417 w 3034630"/>
              <a:gd name="connsiteY13" fmla="*/ 562616 h 3307635"/>
              <a:gd name="connsiteX14" fmla="*/ 2472665 w 3034630"/>
              <a:gd name="connsiteY14" fmla="*/ 604481 h 3307635"/>
              <a:gd name="connsiteX15" fmla="*/ 2462402 w 3034630"/>
              <a:gd name="connsiteY15" fmla="*/ 604481 h 3307635"/>
              <a:gd name="connsiteX16" fmla="*/ 2482468 w 3034630"/>
              <a:gd name="connsiteY16" fmla="*/ 619486 h 3307635"/>
              <a:gd name="connsiteX17" fmla="*/ 3034630 w 3034630"/>
              <a:gd name="connsiteY17" fmla="*/ 1790320 h 3307635"/>
              <a:gd name="connsiteX18" fmla="*/ 1517315 w 3034630"/>
              <a:gd name="connsiteY18" fmla="*/ 3307635 h 3307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34630" h="3307635">
                <a:moveTo>
                  <a:pt x="1517315" y="3307635"/>
                </a:moveTo>
                <a:cubicBezTo>
                  <a:pt x="679325" y="3307635"/>
                  <a:pt x="0" y="2628310"/>
                  <a:pt x="0" y="1790320"/>
                </a:cubicBezTo>
                <a:cubicBezTo>
                  <a:pt x="0" y="1318951"/>
                  <a:pt x="214943" y="897784"/>
                  <a:pt x="552162" y="619486"/>
                </a:cubicBezTo>
                <a:lnTo>
                  <a:pt x="572228" y="604481"/>
                </a:lnTo>
                <a:lnTo>
                  <a:pt x="559586" y="604481"/>
                </a:lnTo>
                <a:lnTo>
                  <a:pt x="641191" y="552911"/>
                </a:lnTo>
                <a:lnTo>
                  <a:pt x="668970" y="532139"/>
                </a:lnTo>
                <a:cubicBezTo>
                  <a:pt x="709331" y="504872"/>
                  <a:pt x="751074" y="479495"/>
                  <a:pt x="794073" y="456137"/>
                </a:cubicBezTo>
                <a:lnTo>
                  <a:pt x="795148" y="455619"/>
                </a:lnTo>
                <a:lnTo>
                  <a:pt x="1516126" y="0"/>
                </a:lnTo>
                <a:lnTo>
                  <a:pt x="2229475" y="450798"/>
                </a:lnTo>
                <a:lnTo>
                  <a:pt x="2240557" y="456137"/>
                </a:lnTo>
                <a:cubicBezTo>
                  <a:pt x="2283556" y="479495"/>
                  <a:pt x="2325299" y="504872"/>
                  <a:pt x="2365660" y="532139"/>
                </a:cubicBezTo>
                <a:lnTo>
                  <a:pt x="2406417" y="562616"/>
                </a:lnTo>
                <a:lnTo>
                  <a:pt x="2472665" y="604481"/>
                </a:lnTo>
                <a:lnTo>
                  <a:pt x="2462402" y="604481"/>
                </a:lnTo>
                <a:lnTo>
                  <a:pt x="2482468" y="619486"/>
                </a:lnTo>
                <a:cubicBezTo>
                  <a:pt x="2819687" y="897784"/>
                  <a:pt x="3034630" y="1318951"/>
                  <a:pt x="3034630" y="1790320"/>
                </a:cubicBezTo>
                <a:cubicBezTo>
                  <a:pt x="3034630" y="2628310"/>
                  <a:pt x="2355305" y="3307635"/>
                  <a:pt x="1517315" y="3307635"/>
                </a:cubicBezTo>
                <a:close/>
              </a:path>
            </a:pathLst>
          </a:cu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2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6929383"/>
            <a:ext cx="12200509" cy="256566"/>
            <a:chOff x="1" y="6601683"/>
            <a:chExt cx="12200509" cy="256566"/>
          </a:xfrm>
        </p:grpSpPr>
        <p:sp>
          <p:nvSpPr>
            <p:cNvPr id="8" name="Rectangle 7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Confidential, </a:t>
              </a:r>
              <a:r>
                <a:rPr lang="en-US" sz="1050" b="0" i="0" dirty="0" err="1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Dynatrace</a:t>
              </a: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, LLC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pl-PL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311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>
          <a:xfrm>
            <a:off x="1" y="6601683"/>
            <a:ext cx="12200509" cy="256566"/>
            <a:chOff x="1" y="6601683"/>
            <a:chExt cx="12200509" cy="256566"/>
          </a:xfrm>
        </p:grpSpPr>
        <p:sp>
          <p:nvSpPr>
            <p:cNvPr id="39" name="Rectangle 3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Confidential, </a:t>
              </a:r>
              <a:r>
                <a:rPr lang="en-US" sz="1050" b="0" i="0" dirty="0" err="1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Dynatrace</a:t>
              </a: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, LLC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868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6601683"/>
            <a:ext cx="12200509" cy="256566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Confidential, </a:t>
              </a:r>
              <a:r>
                <a:rPr lang="en-US" sz="1050" b="0" i="0" dirty="0" err="1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Dynatrace</a:t>
              </a: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, LLC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26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6601683"/>
            <a:ext cx="12200509" cy="256566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Confidential, </a:t>
              </a:r>
              <a:r>
                <a:rPr lang="en-US" sz="1050" b="0" i="0" dirty="0" err="1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Dynatrace</a:t>
              </a: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, LLC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3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6601683"/>
            <a:ext cx="12200509" cy="256566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Confidential, </a:t>
              </a:r>
              <a:r>
                <a:rPr lang="en-US" sz="1050" b="0" i="0" dirty="0" err="1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Dynatrace</a:t>
              </a: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, LLC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pl-PL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015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6601683"/>
            <a:ext cx="12200509" cy="256566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Confidential, </a:t>
              </a:r>
              <a:r>
                <a:rPr lang="en-US" sz="1050" b="0" i="0" dirty="0" err="1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Dynatrace</a:t>
              </a: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, LLC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pl-PL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pl-PL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9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" y="0"/>
            <a:ext cx="12180719" cy="68579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5640" y="6601434"/>
            <a:ext cx="12200509" cy="256566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2"/>
            <a:ext cx="6795732" cy="8522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49691" y="1240971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Enterprise monitoring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49" y="4775200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6" y="4775201"/>
            <a:ext cx="1784492" cy="15164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9958993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pl-PL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pl-PL"/>
              <a:t>Drag picture to placeholder or click icon to add</a:t>
            </a:r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" y="6601683"/>
            <a:ext cx="12200509" cy="256566"/>
            <a:chOff x="1" y="6601683"/>
            <a:chExt cx="12200509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Confidential, </a:t>
              </a:r>
              <a:r>
                <a:rPr lang="en-US" sz="1050" b="0" i="0" dirty="0" err="1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Dynatrace</a:t>
              </a: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, LLC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29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pl-PL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01683"/>
            <a:ext cx="12200509" cy="256566"/>
            <a:chOff x="1" y="6601683"/>
            <a:chExt cx="12200509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Confidential, </a:t>
              </a:r>
              <a:r>
                <a:rPr lang="en-US" sz="1050" b="0" i="0" dirty="0" err="1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Dynatrace</a:t>
              </a: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, LLC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088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pl-PL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01683"/>
            <a:ext cx="12200509" cy="256566"/>
            <a:chOff x="1" y="6601683"/>
            <a:chExt cx="12200509" cy="256566"/>
          </a:xfrm>
        </p:grpSpPr>
        <p:sp>
          <p:nvSpPr>
            <p:cNvPr id="8" name="Rectangle 7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Confidential, </a:t>
              </a:r>
              <a:r>
                <a:rPr lang="en-US" sz="1050" b="0" i="0" dirty="0" err="1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Dynatrace</a:t>
              </a: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, LLC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572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01683"/>
            <a:ext cx="12200509" cy="256566"/>
            <a:chOff x="1" y="6601683"/>
            <a:chExt cx="12200509" cy="256566"/>
          </a:xfrm>
        </p:grpSpPr>
        <p:sp>
          <p:nvSpPr>
            <p:cNvPr id="11" name="Rectangle 10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Confidential, </a:t>
              </a:r>
              <a:r>
                <a:rPr lang="en-US" sz="1050" b="0" i="0" dirty="0" err="1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Dynatrace</a:t>
              </a: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, LLC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4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54" name="Group 153"/>
          <p:cNvGrpSpPr/>
          <p:nvPr userDrawn="1"/>
        </p:nvGrpSpPr>
        <p:grpSpPr>
          <a:xfrm>
            <a:off x="1" y="6601683"/>
            <a:ext cx="12200509" cy="256566"/>
            <a:chOff x="1" y="6601683"/>
            <a:chExt cx="12200509" cy="256566"/>
          </a:xfrm>
        </p:grpSpPr>
        <p:sp>
          <p:nvSpPr>
            <p:cNvPr id="155" name="Rectangle 154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6" name="TextBox 155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Confidential, </a:t>
              </a:r>
              <a:r>
                <a:rPr lang="en-US" sz="1050" b="0" i="0" dirty="0" err="1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Dynatrace</a:t>
              </a: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, LLC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57" name="Picture 15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19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54" name="Group 153"/>
          <p:cNvGrpSpPr/>
          <p:nvPr userDrawn="1"/>
        </p:nvGrpSpPr>
        <p:grpSpPr>
          <a:xfrm>
            <a:off x="1" y="6601683"/>
            <a:ext cx="12200509" cy="256566"/>
            <a:chOff x="1" y="6601683"/>
            <a:chExt cx="12200509" cy="256566"/>
          </a:xfrm>
        </p:grpSpPr>
        <p:sp>
          <p:nvSpPr>
            <p:cNvPr id="155" name="Rectangle 154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6" name="TextBox 155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Confidential, </a:t>
              </a:r>
              <a:r>
                <a:rPr lang="en-US" sz="1050" b="0" i="0" dirty="0" err="1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Dynatrace</a:t>
              </a: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, LLC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57" name="Picture 15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46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54" name="Group 153"/>
          <p:cNvGrpSpPr/>
          <p:nvPr userDrawn="1"/>
        </p:nvGrpSpPr>
        <p:grpSpPr>
          <a:xfrm>
            <a:off x="1" y="6601683"/>
            <a:ext cx="12200509" cy="256566"/>
            <a:chOff x="1" y="6601683"/>
            <a:chExt cx="12200509" cy="256566"/>
          </a:xfrm>
        </p:grpSpPr>
        <p:sp>
          <p:nvSpPr>
            <p:cNvPr id="155" name="Rectangle 154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6" name="TextBox 155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Confidential, </a:t>
              </a:r>
              <a:r>
                <a:rPr lang="en-US" sz="1050" b="0" i="0" dirty="0" err="1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Dynatrace</a:t>
              </a: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, LLC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57" name="Picture 15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9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54" name="Group 153"/>
          <p:cNvGrpSpPr/>
          <p:nvPr userDrawn="1"/>
        </p:nvGrpSpPr>
        <p:grpSpPr>
          <a:xfrm>
            <a:off x="1" y="6601683"/>
            <a:ext cx="12200509" cy="256566"/>
            <a:chOff x="1" y="6601683"/>
            <a:chExt cx="12200509" cy="256566"/>
          </a:xfrm>
        </p:grpSpPr>
        <p:sp>
          <p:nvSpPr>
            <p:cNvPr id="155" name="Rectangle 154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6" name="TextBox 155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Confidential, </a:t>
              </a:r>
              <a:r>
                <a:rPr lang="en-US" sz="1050" b="0" i="0" dirty="0" err="1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Dynatrace</a:t>
              </a: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, LLC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57" name="Picture 15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4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154" name="Group 153"/>
          <p:cNvGrpSpPr/>
          <p:nvPr userDrawn="1"/>
        </p:nvGrpSpPr>
        <p:grpSpPr>
          <a:xfrm>
            <a:off x="1" y="6601683"/>
            <a:ext cx="12200509" cy="256566"/>
            <a:chOff x="1" y="6601683"/>
            <a:chExt cx="12200509" cy="256566"/>
          </a:xfrm>
        </p:grpSpPr>
        <p:sp>
          <p:nvSpPr>
            <p:cNvPr id="155" name="Rectangle 154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6" name="TextBox 155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Confidential, </a:t>
              </a:r>
              <a:r>
                <a:rPr lang="en-US" sz="1050" b="0" i="0" dirty="0" err="1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Dynatrace</a:t>
              </a: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, LLC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57" name="Picture 15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60531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9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1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00"/>
                            </p:stCondLst>
                            <p:childTnLst>
                              <p:par>
                                <p:cTn id="47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00"/>
                            </p:stCondLst>
                            <p:childTnLst>
                              <p:par>
                                <p:cTn id="5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57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800"/>
                            </p:stCondLst>
                            <p:childTnLst>
                              <p:par>
                                <p:cTn id="59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1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2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300"/>
                            </p:stCondLst>
                            <p:childTnLst>
                              <p:par>
                                <p:cTn id="6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6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800"/>
                            </p:stCondLst>
                            <p:childTnLst>
                              <p:par>
                                <p:cTn id="7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3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1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600"/>
                            </p:stCondLst>
                            <p:childTnLst>
                              <p:par>
                                <p:cTn id="8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5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6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100"/>
                            </p:stCondLst>
                            <p:childTnLst>
                              <p:par>
                                <p:cTn id="8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100"/>
                            </p:stCondLst>
                            <p:childTnLst>
                              <p:par>
                                <p:cTn id="9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7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8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600"/>
                            </p:stCondLst>
                            <p:childTnLst>
                              <p:par>
                                <p:cTn id="10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5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900"/>
                            </p:stCondLst>
                            <p:childTnLst>
                              <p:par>
                                <p:cTn id="107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9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0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17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400"/>
                            </p:stCondLst>
                            <p:childTnLst>
                              <p:par>
                                <p:cTn id="119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1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2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29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2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3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4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400"/>
                            </p:stCondLst>
                            <p:childTnLst>
                              <p:par>
                                <p:cTn id="13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4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5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6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pl-PL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1" y="6601683"/>
            <a:ext cx="12200509" cy="256566"/>
            <a:chOff x="1" y="6601683"/>
            <a:chExt cx="12200509" cy="256566"/>
          </a:xfrm>
        </p:grpSpPr>
        <p:sp>
          <p:nvSpPr>
            <p:cNvPr id="17" name="Rectangle 16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Confidential, </a:t>
              </a:r>
              <a:r>
                <a:rPr lang="en-US" sz="1050" b="0" i="0" dirty="0" err="1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Dynatrace</a:t>
              </a: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, LLC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791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2"/>
            <a:ext cx="6795732" cy="8522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49691" y="1240971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Partner Day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49" y="4775200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6" y="4775201"/>
            <a:ext cx="1784492" cy="15164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640" y="6601434"/>
            <a:ext cx="12200509" cy="256566"/>
            <a:chOff x="1" y="6601683"/>
            <a:chExt cx="12200509" cy="256566"/>
          </a:xfrm>
        </p:grpSpPr>
        <p:sp>
          <p:nvSpPr>
            <p:cNvPr id="12" name="Rectangle 11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004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pl-PL"/>
              <a:t>Click to edit Master title style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1" y="6601683"/>
            <a:ext cx="12200509" cy="256566"/>
            <a:chOff x="1" y="6601683"/>
            <a:chExt cx="12200509" cy="256566"/>
          </a:xfrm>
        </p:grpSpPr>
        <p:sp>
          <p:nvSpPr>
            <p:cNvPr id="20" name="Rectangle 19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Confidential, </a:t>
              </a:r>
              <a:r>
                <a:rPr lang="en-US" sz="1050" b="0" i="0" dirty="0" err="1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Dynatrace</a:t>
              </a: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, LLC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923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pl-PL"/>
              <a:t>Click to edit Master title style</a:t>
            </a:r>
            <a:endParaRPr lang="en-US" dirty="0"/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" y="6601683"/>
            <a:ext cx="12200509" cy="256566"/>
            <a:chOff x="1" y="6601683"/>
            <a:chExt cx="12200509" cy="256566"/>
          </a:xfrm>
        </p:grpSpPr>
        <p:sp>
          <p:nvSpPr>
            <p:cNvPr id="17" name="Rectangle 16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Confidential, </a:t>
              </a:r>
              <a:r>
                <a:rPr lang="en-US" sz="1050" b="0" i="0" dirty="0" err="1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Dynatrace</a:t>
              </a: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, LLC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19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pl-PL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" y="6601683"/>
            <a:ext cx="12200509" cy="256566"/>
            <a:chOff x="1" y="6601683"/>
            <a:chExt cx="12200509" cy="256566"/>
          </a:xfrm>
        </p:grpSpPr>
        <p:sp>
          <p:nvSpPr>
            <p:cNvPr id="7" name="Rectangle 6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Confidential, </a:t>
              </a:r>
              <a:r>
                <a:rPr lang="en-US" sz="1050" b="0" i="0" dirty="0" err="1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Dynatrace</a:t>
              </a: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, LLC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753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pl-PL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1" y="6601683"/>
            <a:ext cx="12200509" cy="256566"/>
            <a:chOff x="1" y="6601683"/>
            <a:chExt cx="12200509" cy="256566"/>
          </a:xfrm>
        </p:grpSpPr>
        <p:sp>
          <p:nvSpPr>
            <p:cNvPr id="42" name="Rectangle 41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Confidential, </a:t>
              </a:r>
              <a:r>
                <a:rPr lang="en-US" sz="1050" b="0" i="0" dirty="0" err="1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Dynatrace</a:t>
              </a: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, LLC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1802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1" y="6601683"/>
            <a:ext cx="12200509" cy="256566"/>
            <a:chOff x="1" y="6601683"/>
            <a:chExt cx="12200509" cy="256566"/>
          </a:xfrm>
        </p:grpSpPr>
        <p:sp>
          <p:nvSpPr>
            <p:cNvPr id="18" name="Rectangle 17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Confidential, </a:t>
              </a:r>
              <a:r>
                <a:rPr lang="en-US" sz="1050" b="0" i="0" dirty="0" err="1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Dynatrace</a:t>
              </a: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, LLC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64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to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00" y="849"/>
            <a:ext cx="12201600" cy="68688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2930487"/>
            <a:ext cx="10972800" cy="1143000"/>
          </a:xfrm>
          <a:prstGeom prst="rect">
            <a:avLst/>
          </a:prstGeom>
        </p:spPr>
        <p:txBody>
          <a:bodyPr vert="horz" lIns="121917" tIns="60958" rIns="121917" bIns="60958"/>
          <a:lstStyle>
            <a:lvl1pPr algn="ctr"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AT" dirty="0"/>
              <a:t>Click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edit</a:t>
            </a:r>
            <a:r>
              <a:rPr lang="de-AT" dirty="0"/>
              <a:t>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836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de-A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  <a:p>
            <a:pPr lvl="3"/>
            <a:r>
              <a:rPr lang="de-AT"/>
              <a:t>Fourth level</a:t>
            </a:r>
          </a:p>
          <a:p>
            <a:pPr lvl="4"/>
            <a:r>
              <a:rPr lang="de-A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429C780-BD6D-FA4E-95D2-50587C8932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261BA6A-A3D0-9248-BD9B-A70B52BAB8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2792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" y="6601683"/>
            <a:ext cx="12200509" cy="256566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8510" y="2874711"/>
            <a:ext cx="12200510" cy="852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/>
              <a:t>Subject slide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59833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2"/>
            <a:ext cx="6795732" cy="8522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49691" y="1240971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H.O.T. Day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49" y="4775200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6" y="4775201"/>
            <a:ext cx="1784492" cy="15164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5640" y="6601434"/>
            <a:ext cx="12200509" cy="256566"/>
            <a:chOff x="1" y="6601683"/>
            <a:chExt cx="12200509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4290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" y="6601683"/>
            <a:ext cx="12200509" cy="256566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8510" y="2874711"/>
            <a:ext cx="12200510" cy="852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/>
              <a:t>Subject slide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94878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4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83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8655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4" r:id="rId5"/>
    <p:sldLayoutId id="2147483813" r:id="rId6"/>
    <p:sldLayoutId id="2147483732" r:id="rId7"/>
    <p:sldLayoutId id="2147483804" r:id="rId8"/>
    <p:sldLayoutId id="2147483796" r:id="rId9"/>
    <p:sldLayoutId id="2147483805" r:id="rId10"/>
    <p:sldLayoutId id="2147483799" r:id="rId11"/>
    <p:sldLayoutId id="2147483758" r:id="rId12"/>
    <p:sldLayoutId id="2147483787" r:id="rId13"/>
    <p:sldLayoutId id="2147483767" r:id="rId14"/>
    <p:sldLayoutId id="2147483798" r:id="rId15"/>
    <p:sldLayoutId id="2147483800" r:id="rId16"/>
    <p:sldLayoutId id="2147483801" r:id="rId17"/>
    <p:sldLayoutId id="2147483802" r:id="rId18"/>
    <p:sldLayoutId id="2147483803" r:id="rId19"/>
    <p:sldLayoutId id="2147483808" r:id="rId20"/>
    <p:sldLayoutId id="2147483815" r:id="rId21"/>
    <p:sldLayoutId id="2147483816" r:id="rId2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13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  <p:sldLayoutId id="2147483835" r:id="rId18"/>
    <p:sldLayoutId id="2147483836" r:id="rId19"/>
    <p:sldLayoutId id="2147483837" r:id="rId20"/>
    <p:sldLayoutId id="2147483838" r:id="rId21"/>
    <p:sldLayoutId id="2147483839" r:id="rId22"/>
    <p:sldLayoutId id="2147483840" r:id="rId23"/>
    <p:sldLayoutId id="2147483841" r:id="rId24"/>
    <p:sldLayoutId id="2147483842" r:id="rId2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9" Type="http://schemas.openxmlformats.org/officeDocument/2006/relationships/image" Target="../media/image50.png"/><Relationship Id="rId21" Type="http://schemas.openxmlformats.org/officeDocument/2006/relationships/image" Target="../media/image32.png"/><Relationship Id="rId34" Type="http://schemas.openxmlformats.org/officeDocument/2006/relationships/image" Target="../media/image45.png"/><Relationship Id="rId42" Type="http://schemas.openxmlformats.org/officeDocument/2006/relationships/image" Target="../media/image53.png"/><Relationship Id="rId47" Type="http://schemas.openxmlformats.org/officeDocument/2006/relationships/image" Target="../media/image58.png"/><Relationship Id="rId50" Type="http://schemas.openxmlformats.org/officeDocument/2006/relationships/image" Target="../media/image61.png"/><Relationship Id="rId55" Type="http://schemas.openxmlformats.org/officeDocument/2006/relationships/image" Target="../media/image66.png"/><Relationship Id="rId63" Type="http://schemas.openxmlformats.org/officeDocument/2006/relationships/image" Target="../media/image74.png"/><Relationship Id="rId68" Type="http://schemas.openxmlformats.org/officeDocument/2006/relationships/image" Target="../media/image79.png"/><Relationship Id="rId76" Type="http://schemas.openxmlformats.org/officeDocument/2006/relationships/image" Target="../media/image87.png"/><Relationship Id="rId7" Type="http://schemas.openxmlformats.org/officeDocument/2006/relationships/image" Target="../media/image18.png"/><Relationship Id="rId71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29" Type="http://schemas.openxmlformats.org/officeDocument/2006/relationships/image" Target="../media/image40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8.png"/><Relationship Id="rId40" Type="http://schemas.openxmlformats.org/officeDocument/2006/relationships/image" Target="../media/image51.png"/><Relationship Id="rId45" Type="http://schemas.openxmlformats.org/officeDocument/2006/relationships/image" Target="../media/image56.png"/><Relationship Id="rId53" Type="http://schemas.openxmlformats.org/officeDocument/2006/relationships/image" Target="../media/image64.png"/><Relationship Id="rId58" Type="http://schemas.openxmlformats.org/officeDocument/2006/relationships/image" Target="../media/image69.png"/><Relationship Id="rId66" Type="http://schemas.openxmlformats.org/officeDocument/2006/relationships/image" Target="../media/image77.png"/><Relationship Id="rId74" Type="http://schemas.openxmlformats.org/officeDocument/2006/relationships/image" Target="../media/image8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49" Type="http://schemas.openxmlformats.org/officeDocument/2006/relationships/image" Target="../media/image60.png"/><Relationship Id="rId57" Type="http://schemas.openxmlformats.org/officeDocument/2006/relationships/image" Target="../media/image68.png"/><Relationship Id="rId61" Type="http://schemas.openxmlformats.org/officeDocument/2006/relationships/image" Target="../media/image72.emf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4" Type="http://schemas.openxmlformats.org/officeDocument/2006/relationships/image" Target="../media/image55.png"/><Relationship Id="rId52" Type="http://schemas.openxmlformats.org/officeDocument/2006/relationships/image" Target="../media/image63.png"/><Relationship Id="rId60" Type="http://schemas.openxmlformats.org/officeDocument/2006/relationships/image" Target="../media/image71.png"/><Relationship Id="rId65" Type="http://schemas.openxmlformats.org/officeDocument/2006/relationships/image" Target="../media/image76.png"/><Relationship Id="rId73" Type="http://schemas.openxmlformats.org/officeDocument/2006/relationships/image" Target="../media/image84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openxmlformats.org/officeDocument/2006/relationships/image" Target="../media/image46.png"/><Relationship Id="rId43" Type="http://schemas.openxmlformats.org/officeDocument/2006/relationships/image" Target="../media/image54.png"/><Relationship Id="rId48" Type="http://schemas.openxmlformats.org/officeDocument/2006/relationships/image" Target="../media/image59.png"/><Relationship Id="rId56" Type="http://schemas.openxmlformats.org/officeDocument/2006/relationships/image" Target="../media/image67.png"/><Relationship Id="rId64" Type="http://schemas.openxmlformats.org/officeDocument/2006/relationships/image" Target="../media/image75.png"/><Relationship Id="rId69" Type="http://schemas.openxmlformats.org/officeDocument/2006/relationships/image" Target="../media/image80.png"/><Relationship Id="rId77" Type="http://schemas.openxmlformats.org/officeDocument/2006/relationships/image" Target="../media/image88.png"/><Relationship Id="rId8" Type="http://schemas.openxmlformats.org/officeDocument/2006/relationships/image" Target="../media/image19.png"/><Relationship Id="rId51" Type="http://schemas.openxmlformats.org/officeDocument/2006/relationships/image" Target="../media/image62.png"/><Relationship Id="rId72" Type="http://schemas.openxmlformats.org/officeDocument/2006/relationships/image" Target="../media/image83.png"/><Relationship Id="rId3" Type="http://schemas.openxmlformats.org/officeDocument/2006/relationships/image" Target="../media/image14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image" Target="../media/image49.png"/><Relationship Id="rId46" Type="http://schemas.openxmlformats.org/officeDocument/2006/relationships/image" Target="../media/image57.png"/><Relationship Id="rId59" Type="http://schemas.openxmlformats.org/officeDocument/2006/relationships/image" Target="../media/image70.png"/><Relationship Id="rId67" Type="http://schemas.openxmlformats.org/officeDocument/2006/relationships/image" Target="../media/image78.png"/><Relationship Id="rId20" Type="http://schemas.openxmlformats.org/officeDocument/2006/relationships/image" Target="../media/image31.png"/><Relationship Id="rId41" Type="http://schemas.openxmlformats.org/officeDocument/2006/relationships/image" Target="../media/image52.png"/><Relationship Id="rId54" Type="http://schemas.openxmlformats.org/officeDocument/2006/relationships/image" Target="../media/image65.png"/><Relationship Id="rId62" Type="http://schemas.openxmlformats.org/officeDocument/2006/relationships/image" Target="../media/image73.png"/><Relationship Id="rId70" Type="http://schemas.openxmlformats.org/officeDocument/2006/relationships/image" Target="../media/image81.png"/><Relationship Id="rId75" Type="http://schemas.openxmlformats.org/officeDocument/2006/relationships/image" Target="../media/image8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emf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0.emf"/><Relationship Id="rId11" Type="http://schemas.openxmlformats.org/officeDocument/2006/relationships/image" Target="../media/image125.png"/><Relationship Id="rId5" Type="http://schemas.openxmlformats.org/officeDocument/2006/relationships/image" Target="../media/image119.emf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emf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2.emf"/><Relationship Id="rId2" Type="http://schemas.openxmlformats.org/officeDocument/2006/relationships/slideLayout" Target="../slideLayouts/slideLayout2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4.em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40.png"/><Relationship Id="rId4" Type="http://schemas.openxmlformats.org/officeDocument/2006/relationships/image" Target="../media/image1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fia-habib/AWSMonitoringTutorials#lab-2a-launch-an-ec2-instance-dynatraceoneagent-and-docker-application" TargetMode="External"/><Relationship Id="rId7" Type="http://schemas.openxmlformats.org/officeDocument/2006/relationships/hyperlink" Target="https://github.com/safia-habib/AWSMonitoringTutorials#lab-5-aws-ecs-container-monitoring" TargetMode="External"/><Relationship Id="rId2" Type="http://schemas.openxmlformats.org/officeDocument/2006/relationships/hyperlink" Target="https://github.com/safia-habib/AWSMonitoringTutorials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safia-habib/AWSMonitoringTutorials#lab-8-monitoring-aws-lambda-functions" TargetMode="External"/><Relationship Id="rId5" Type="http://schemas.openxmlformats.org/officeDocument/2006/relationships/hyperlink" Target="https://github.com/safia-habib/AWSMonitoringTutorials#lab-3-monitor-nodejs-beanstalk-application" TargetMode="External"/><Relationship Id="rId4" Type="http://schemas.openxmlformats.org/officeDocument/2006/relationships/hyperlink" Target="https://github.com/safia-habib/AWSMonitoringTutorials#lab-1-setup-dynatrace-aws-monitoring-integration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EC2/latest/UserGuide/AccessingInstances.html" TargetMode="External"/><Relationship Id="rId2" Type="http://schemas.openxmlformats.org/officeDocument/2006/relationships/hyperlink" Target="https://github.com/safia-habib/AWSMonitoringTutorials" TargetMode="Externa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hyperlink" Target="https://github.com/safia-habib/AWSMonitoringTutorials#lab-2a-launch-an-ec2-instance-dynatraceoneagent-and-docker-application" TargetMode="Externa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hyperlink" Target="https://github.com/Dynatrace/AWSMonitoringTutorials#lab-1-setup-dyntrace-aws-monitoring-integration" TargetMode="Externa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hyperlink" Target="https://github.com/Dynatrace/AWSMonitoringTutorials#lab-3-monitor-nodejs-beanstalk-application" TargetMode="Externa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fia-habib/AWSMonitoringTutorials/blob/master/README.md#lab-8-monitoring-aws-lambda-functions" TargetMode="Externa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ailto:students_aws101@dynatracelabs.com" TargetMode="External"/><Relationship Id="rId2" Type="http://schemas.openxmlformats.org/officeDocument/2006/relationships/hyperlink" Target="https://evx56386.live.dynatrace.com/" TargetMode="Externa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101 AWS – Deploying and Monitoring with Dynatrace</a:t>
            </a:r>
          </a:p>
        </p:txBody>
      </p:sp>
      <p:pic>
        <p:nvPicPr>
          <p:cNvPr id="4" name="Picture 2" descr="Andreas Grabner">
            <a:extLst>
              <a:ext uri="{FF2B5EF4-FFF2-40B4-BE49-F238E27FC236}">
                <a16:creationId xmlns:a16="http://schemas.microsoft.com/office/drawing/2014/main" id="{B6EECA9B-8BBE-4C26-A83F-9B8643AD7350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518" b="7518"/>
          <a:stretch>
            <a:fillRect/>
          </a:stretch>
        </p:blipFill>
        <p:spPr bwMode="auto">
          <a:xfrm>
            <a:off x="454155" y="3131226"/>
            <a:ext cx="1784492" cy="151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022291-66E5-4E5E-99DF-9F8A5D8653A0}"/>
              </a:ext>
            </a:extLst>
          </p:cNvPr>
          <p:cNvSpPr txBox="1"/>
          <p:nvPr/>
        </p:nvSpPr>
        <p:spPr>
          <a:xfrm>
            <a:off x="2276474" y="3178850"/>
            <a:ext cx="2343151" cy="146879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Andreas Grabner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DevOps Activist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Dynatrace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BB59FC-0932-4B14-A7AB-6D1C7CD13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5" y="4816217"/>
            <a:ext cx="1822319" cy="1740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E687C4-3650-4552-8364-8FBA47939A1A}"/>
              </a:ext>
            </a:extLst>
          </p:cNvPr>
          <p:cNvSpPr txBox="1"/>
          <p:nvPr/>
        </p:nvSpPr>
        <p:spPr>
          <a:xfrm>
            <a:off x="2428874" y="4897407"/>
            <a:ext cx="2343151" cy="146879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Safia Habib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Solutions Engineer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Dynatrace</a:t>
            </a:r>
          </a:p>
        </p:txBody>
      </p:sp>
    </p:spTree>
    <p:extLst>
      <p:ext uri="{BB962C8B-B14F-4D97-AF65-F5344CB8AC3E}">
        <p14:creationId xmlns:p14="http://schemas.microsoft.com/office/powerpoint/2010/main" val="1655228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077" y="2754164"/>
            <a:ext cx="944329" cy="94432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64217" y="3988327"/>
            <a:ext cx="1062049" cy="451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EC2</a:t>
            </a:r>
          </a:p>
        </p:txBody>
      </p:sp>
      <p:pic>
        <p:nvPicPr>
          <p:cNvPr id="24" name="Picture 23" descr="Glacier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8238" y="2759245"/>
            <a:ext cx="944329" cy="94432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937958" y="3988327"/>
            <a:ext cx="1704889" cy="451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Glacier</a:t>
            </a:r>
          </a:p>
        </p:txBody>
      </p:sp>
      <p:pic>
        <p:nvPicPr>
          <p:cNvPr id="23" name="Picture 22" descr="Amazon-Elastic-Block-Storag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5497" y="2773514"/>
            <a:ext cx="944329" cy="94432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765065" y="3988327"/>
            <a:ext cx="1825193" cy="451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EBS</a:t>
            </a:r>
          </a:p>
        </p:txBody>
      </p:sp>
      <p:pic>
        <p:nvPicPr>
          <p:cNvPr id="11" name="Picture 10" descr="Storage-Gateway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317" y="2845047"/>
            <a:ext cx="837048" cy="83704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568387" y="3988327"/>
            <a:ext cx="2020909" cy="779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Storage Gateway</a:t>
            </a:r>
          </a:p>
        </p:txBody>
      </p:sp>
      <p:pic>
        <p:nvPicPr>
          <p:cNvPr id="12" name="Picture 11" descr="AWS-Import-Expor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9877" y="2763080"/>
            <a:ext cx="975360" cy="97536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361591" y="3988327"/>
            <a:ext cx="2451933" cy="451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Import/Export</a:t>
            </a:r>
          </a:p>
        </p:txBody>
      </p:sp>
      <p:pic>
        <p:nvPicPr>
          <p:cNvPr id="13" name="Picture 12" descr="CloudFront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8855" y="2773513"/>
            <a:ext cx="956952" cy="95695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606876" y="3988327"/>
            <a:ext cx="2020909" cy="451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CloudFront</a:t>
            </a: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Storage &amp; Content Delivery</a:t>
            </a:r>
          </a:p>
        </p:txBody>
      </p:sp>
    </p:spTree>
    <p:extLst>
      <p:ext uri="{BB962C8B-B14F-4D97-AF65-F5344CB8AC3E}">
        <p14:creationId xmlns:p14="http://schemas.microsoft.com/office/powerpoint/2010/main" val="3143637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2759" y="2586380"/>
            <a:ext cx="2580707" cy="25807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49054" y="1233670"/>
            <a:ext cx="70920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Simple Storage Service (S3)</a:t>
            </a:r>
          </a:p>
          <a:p>
            <a:r>
              <a:rPr lang="en-US" sz="2133" i="1" dirty="0">
                <a:solidFill>
                  <a:srgbClr val="E05243"/>
                </a:solidFill>
                <a:cs typeface="Arial"/>
              </a:rPr>
              <a:t>Scalable Storage in the Cloud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9053" y="2466776"/>
            <a:ext cx="6810728" cy="3362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Storage for the Internet 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Store and retrieve any amount of data, at anytime, from anywhere on the web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Highly scalable, reliable, and secure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Supports encryption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Pay only for what you use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 be used in conjunction with CloudFront to serve up a single page app without a Web Server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Storage &amp; Content Delivery</a:t>
            </a:r>
          </a:p>
        </p:txBody>
      </p:sp>
    </p:spTree>
    <p:extLst>
      <p:ext uri="{BB962C8B-B14F-4D97-AF65-F5344CB8AC3E}">
        <p14:creationId xmlns:p14="http://schemas.microsoft.com/office/powerpoint/2010/main" val="2902549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udFron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8432" y="2423160"/>
            <a:ext cx="2741816" cy="274181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9054" y="1233670"/>
            <a:ext cx="77528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CloudFront</a:t>
            </a:r>
          </a:p>
          <a:p>
            <a:r>
              <a:rPr lang="en-US" sz="2133" i="1" dirty="0">
                <a:solidFill>
                  <a:srgbClr val="E05243"/>
                </a:solidFill>
                <a:cs typeface="Arial"/>
              </a:rPr>
              <a:t>Global Content Delivery Network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053" y="2466777"/>
            <a:ext cx="6877231" cy="2915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Distribute content with low latency, high transfer speeds, and no commitments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&gt;60 edge locations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Simple integration with AWS services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Static and dynamic content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Advanced CDN features like SSL support, geographic restriction, and private content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Storage &amp; Content Delivery</a:t>
            </a:r>
          </a:p>
        </p:txBody>
      </p:sp>
    </p:spTree>
    <p:extLst>
      <p:ext uri="{BB962C8B-B14F-4D97-AF65-F5344CB8AC3E}">
        <p14:creationId xmlns:p14="http://schemas.microsoft.com/office/powerpoint/2010/main" val="1679961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laci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2759" y="2586380"/>
            <a:ext cx="2580707" cy="258070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9054" y="1233670"/>
            <a:ext cx="70920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Glacier</a:t>
            </a:r>
          </a:p>
          <a:p>
            <a:r>
              <a:rPr lang="en-US" sz="2133" i="1" dirty="0">
                <a:solidFill>
                  <a:srgbClr val="E05243"/>
                </a:solidFill>
                <a:cs typeface="Arial"/>
              </a:rPr>
              <a:t>Archive Storage in the Cloud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053" y="2466776"/>
            <a:ext cx="6810728" cy="2673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Low cost storage for archiving and backup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Secure and durable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 limit to amount of data stored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Flexible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Pay only for what you use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Simple integration with S3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Storage &amp; Content Delivery</a:t>
            </a:r>
          </a:p>
        </p:txBody>
      </p:sp>
    </p:spTree>
    <p:extLst>
      <p:ext uri="{BB962C8B-B14F-4D97-AF65-F5344CB8AC3E}">
        <p14:creationId xmlns:p14="http://schemas.microsoft.com/office/powerpoint/2010/main" val="1132515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mazon-Elastic-Block-Stora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7347" y="2323219"/>
            <a:ext cx="2586707" cy="25867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5400000">
            <a:off x="-654090" y="-1"/>
            <a:ext cx="409965" cy="4099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 rot="5400000">
            <a:off x="-654090" y="561474"/>
            <a:ext cx="409965" cy="409965"/>
          </a:xfrm>
          <a:prstGeom prst="rect">
            <a:avLst/>
          </a:prstGeom>
          <a:solidFill>
            <a:srgbClr val="49A8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 rot="5400000">
            <a:off x="-654090" y="1167510"/>
            <a:ext cx="409965" cy="40996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 rot="5400000">
            <a:off x="-654090" y="1728983"/>
            <a:ext cx="409965" cy="409965"/>
          </a:xfrm>
          <a:prstGeom prst="rect">
            <a:avLst/>
          </a:prstGeom>
          <a:solidFill>
            <a:srgbClr val="DCDC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 rot="5400000">
            <a:off x="-654090" y="2281543"/>
            <a:ext cx="409965" cy="40996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 rot="5400000">
            <a:off x="-654090" y="2825194"/>
            <a:ext cx="409965" cy="40996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 rot="5400000">
            <a:off x="-654090" y="3365126"/>
            <a:ext cx="409965" cy="409965"/>
          </a:xfrm>
          <a:prstGeom prst="rect">
            <a:avLst/>
          </a:prstGeom>
          <a:solidFill>
            <a:srgbClr val="E052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49054" y="1233670"/>
            <a:ext cx="70920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Elastic Block Store (EBS)</a:t>
            </a:r>
          </a:p>
          <a:p>
            <a:r>
              <a:rPr lang="en-US" sz="2133" i="1" dirty="0">
                <a:solidFill>
                  <a:srgbClr val="E05243"/>
                </a:solidFill>
                <a:cs typeface="Arial"/>
              </a:rPr>
              <a:t>Block Storage for EC2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053" y="2466776"/>
            <a:ext cx="6810728" cy="1778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Persistent off-instance storage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SSD or magnetic disk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Durable snapshots to S3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Encryption support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Storage &amp; Content Delivery</a:t>
            </a:r>
          </a:p>
        </p:txBody>
      </p:sp>
    </p:spTree>
    <p:extLst>
      <p:ext uri="{BB962C8B-B14F-4D97-AF65-F5344CB8AC3E}">
        <p14:creationId xmlns:p14="http://schemas.microsoft.com/office/powerpoint/2010/main" val="103634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torage-Gatewa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4627" y="2533280"/>
            <a:ext cx="2469427" cy="246942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9054" y="1233670"/>
            <a:ext cx="77528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Storage Gateway</a:t>
            </a:r>
          </a:p>
          <a:p>
            <a:r>
              <a:rPr lang="en-US" sz="2133" i="1" dirty="0">
                <a:solidFill>
                  <a:srgbClr val="E05243"/>
                </a:solidFill>
                <a:cs typeface="Arial"/>
              </a:rPr>
              <a:t>Integrates On-Premises IT Environments with Cloud Storage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053" y="2466776"/>
            <a:ext cx="6378467" cy="281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Delivered as a virtual machine installed in an on-premises datacenter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Integration with S3, EBS, and Glacier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Secure data transmissions between AWS and on-premise resources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Compatible with on-premise storage solutions through iSCSI interface.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Storage &amp; Content Delivery</a:t>
            </a:r>
          </a:p>
        </p:txBody>
      </p:sp>
    </p:spTree>
    <p:extLst>
      <p:ext uri="{BB962C8B-B14F-4D97-AF65-F5344CB8AC3E}">
        <p14:creationId xmlns:p14="http://schemas.microsoft.com/office/powerpoint/2010/main" val="4120903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WS-Import-Exp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359" y="2371012"/>
            <a:ext cx="2793963" cy="279396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49054" y="1233670"/>
            <a:ext cx="77528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Import/Export Options</a:t>
            </a:r>
          </a:p>
          <a:p>
            <a:r>
              <a:rPr lang="en-US" sz="2133" i="1" dirty="0">
                <a:solidFill>
                  <a:srgbClr val="E05243"/>
                </a:solidFill>
                <a:cs typeface="Arial"/>
              </a:rPr>
              <a:t>Large Volume Data Transfer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9053" y="2466776"/>
            <a:ext cx="6877231" cy="2467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Direct Connect: a dedicated virtual network from your location to ours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Import/Export Disk: ship your physical disks to AWS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Import/Export Snowball: ship petabytes of data to AWS using our secure appliance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Snowmobile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Storage &amp; Content Delivery</a:t>
            </a:r>
          </a:p>
        </p:txBody>
      </p:sp>
      <p:pic>
        <p:nvPicPr>
          <p:cNvPr id="1026" name="Picture 2" descr="Image result for aws snowb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230" y="1343329"/>
            <a:ext cx="5734050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72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 result for aws snowball tru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90" y="171936"/>
            <a:ext cx="11665764" cy="652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243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23813" y="2857715"/>
            <a:ext cx="11209532" cy="1555299"/>
            <a:chOff x="542859" y="2143285"/>
            <a:chExt cx="8407149" cy="1166474"/>
          </a:xfrm>
        </p:grpSpPr>
        <p:grpSp>
          <p:nvGrpSpPr>
            <p:cNvPr id="2" name="Group 1"/>
            <p:cNvGrpSpPr/>
            <p:nvPr/>
          </p:nvGrpSpPr>
          <p:grpSpPr>
            <a:xfrm>
              <a:off x="542859" y="2143285"/>
              <a:ext cx="796537" cy="1159029"/>
              <a:chOff x="423162" y="2143285"/>
              <a:chExt cx="796537" cy="1159029"/>
            </a:xfrm>
          </p:grpSpPr>
          <p:pic>
            <p:nvPicPr>
              <p:cNvPr id="17" name="Picture 16" descr="RDS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4970" y="2143285"/>
                <a:ext cx="552921" cy="552921"/>
              </a:xfrm>
              <a:prstGeom prst="rect">
                <a:avLst/>
              </a:prstGeom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423162" y="2986891"/>
                <a:ext cx="796537" cy="315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133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RDS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999309" y="2147096"/>
              <a:ext cx="1278667" cy="1159572"/>
              <a:chOff x="1453468" y="2147096"/>
              <a:chExt cx="1278667" cy="1159572"/>
            </a:xfrm>
          </p:grpSpPr>
          <p:pic>
            <p:nvPicPr>
              <p:cNvPr id="18" name="Picture 17" descr="DynamoDB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16341" y="2147096"/>
                <a:ext cx="552921" cy="552921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1453468" y="2991245"/>
                <a:ext cx="1278667" cy="315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133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DynamoDB</a:t>
                </a: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3763286" y="2188563"/>
              <a:ext cx="1368895" cy="1114038"/>
              <a:chOff x="2823798" y="2157798"/>
              <a:chExt cx="1368895" cy="1114038"/>
            </a:xfrm>
          </p:grpSpPr>
          <p:pic>
            <p:nvPicPr>
              <p:cNvPr id="19" name="Picture 18" descr="ElasticCach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31785" y="2157798"/>
                <a:ext cx="552921" cy="552921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2823798" y="2956413"/>
                <a:ext cx="1368895" cy="315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133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ElastiCache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5458054" y="2171218"/>
              <a:ext cx="1515682" cy="1131096"/>
              <a:chOff x="4176290" y="2171218"/>
              <a:chExt cx="1515682" cy="1131096"/>
            </a:xfrm>
          </p:grpSpPr>
          <p:pic>
            <p:nvPicPr>
              <p:cNvPr id="21" name="Picture 20" descr="RedShift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72256" y="2171218"/>
                <a:ext cx="552921" cy="552921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4176290" y="2986891"/>
                <a:ext cx="1515682" cy="315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133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Redshift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7111058" y="2169055"/>
              <a:ext cx="1838950" cy="1140704"/>
              <a:chOff x="5521193" y="2161610"/>
              <a:chExt cx="1838950" cy="1140704"/>
            </a:xfrm>
          </p:grpSpPr>
          <p:pic>
            <p:nvPicPr>
              <p:cNvPr id="12" name="Picture 11" descr="RDS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64208" y="2161610"/>
                <a:ext cx="552921" cy="552921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5521193" y="2986891"/>
                <a:ext cx="1838950" cy="315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133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Aurora</a:t>
                </a:r>
              </a:p>
            </p:txBody>
          </p:sp>
        </p:grpSp>
      </p:grpSp>
      <p:sp>
        <p:nvSpPr>
          <p:cNvPr id="64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808725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D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226" y="2530954"/>
            <a:ext cx="2526228" cy="252622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49054" y="1233670"/>
            <a:ext cx="77528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Relational Database Service (RDS)</a:t>
            </a:r>
          </a:p>
          <a:p>
            <a:r>
              <a:rPr lang="en-US" sz="2133" i="1" dirty="0">
                <a:solidFill>
                  <a:srgbClr val="49A8F2"/>
                </a:solidFill>
                <a:cs typeface="Arial"/>
              </a:rPr>
              <a:t>Managed Relational Databases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9053" y="2466777"/>
            <a:ext cx="6877231" cy="2225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Resizable capacity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Handles time-consuming administration tasks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Multiple engine types available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 durability options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Automatic patching and backups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897486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565117-F8D7-4BC7-A7C4-D76EDCFB0B9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14010" y="158683"/>
            <a:ext cx="11702374" cy="658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9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ynamoD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224" y="2530952"/>
            <a:ext cx="2526229" cy="252622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49054" y="1233670"/>
            <a:ext cx="77528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DynamoDB</a:t>
            </a:r>
          </a:p>
          <a:p>
            <a:r>
              <a:rPr lang="en-US" sz="2133" i="1" dirty="0">
                <a:solidFill>
                  <a:srgbClr val="49A8F2"/>
                </a:solidFill>
                <a:cs typeface="Arial"/>
              </a:rPr>
              <a:t>Predictable and Scalable NoSQL Data Store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9053" y="2466776"/>
            <a:ext cx="6877231" cy="2225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Fast, fully-managed NoSQL Database Service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Capable of handling any amount of data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Durable and Highly Available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All SSD storage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Simple and Cost Effective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428872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D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224" y="2544323"/>
            <a:ext cx="2526229" cy="252622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Database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9054" y="1233670"/>
            <a:ext cx="77528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Aurora</a:t>
            </a:r>
          </a:p>
          <a:p>
            <a:r>
              <a:rPr lang="en-US" sz="2133" i="1" dirty="0">
                <a:solidFill>
                  <a:srgbClr val="49A8F2"/>
                </a:solidFill>
                <a:cs typeface="Arial"/>
              </a:rPr>
              <a:t>Relational Database Engine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9053" y="2466776"/>
            <a:ext cx="6877231" cy="2225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Relational database built for the cloud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Highly available, durable, and scalable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Up to 64 TB database size, 15 read replicas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Highly secure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MySQL-compatible</a:t>
            </a:r>
          </a:p>
        </p:txBody>
      </p:sp>
    </p:spTree>
    <p:extLst>
      <p:ext uri="{BB962C8B-B14F-4D97-AF65-F5344CB8AC3E}">
        <p14:creationId xmlns:p14="http://schemas.microsoft.com/office/powerpoint/2010/main" val="3375821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asticCach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7063" y="2226343"/>
            <a:ext cx="2497461" cy="249746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Database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4226" y="1277174"/>
            <a:ext cx="77528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ElastiCache</a:t>
            </a:r>
          </a:p>
          <a:p>
            <a:r>
              <a:rPr lang="en-US" sz="2133" i="1" dirty="0">
                <a:solidFill>
                  <a:srgbClr val="49A8F2"/>
                </a:solidFill>
                <a:cs typeface="Arial"/>
              </a:rPr>
              <a:t>In-Memory Cache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053" y="2466777"/>
            <a:ext cx="6877231" cy="2225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Managed cache service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Supports </a:t>
            </a:r>
            <a:r>
              <a:rPr lang="en-US" sz="2133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Memcached</a:t>
            </a: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or </a:t>
            </a:r>
            <a:r>
              <a:rPr lang="en-US" sz="2133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Redis</a:t>
            </a:r>
            <a:endParaRPr lang="en-US" sz="2133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Simple resizing through API or console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Integrates with </a:t>
            </a:r>
            <a:r>
              <a:rPr lang="en-US" sz="2133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Cloudwatch</a:t>
            </a: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and SNS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en-US" sz="2133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2142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edShif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0692" y="2226343"/>
            <a:ext cx="2497461" cy="249746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Database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4226" y="1277174"/>
            <a:ext cx="77528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Redshift</a:t>
            </a:r>
          </a:p>
          <a:p>
            <a:r>
              <a:rPr lang="en-US" sz="2133" i="1" dirty="0">
                <a:solidFill>
                  <a:srgbClr val="49A8F2"/>
                </a:solidFill>
                <a:cs typeface="Arial"/>
              </a:rPr>
              <a:t>Fast, simple, cost-effective data warehousing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053" y="2466776"/>
            <a:ext cx="6877231" cy="2673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Fully managed SQL-based data warehouse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Massively parallel, petabyte scale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As low as $1,000/TB/Year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Online and functional in minutes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ODBC/JDBC Compliant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Continuous backup</a:t>
            </a:r>
          </a:p>
        </p:txBody>
      </p:sp>
    </p:spTree>
    <p:extLst>
      <p:ext uri="{BB962C8B-B14F-4D97-AF65-F5344CB8AC3E}">
        <p14:creationId xmlns:p14="http://schemas.microsoft.com/office/powerpoint/2010/main" val="322893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89565" y="2732051"/>
            <a:ext cx="10104051" cy="1999265"/>
            <a:chOff x="858737" y="2049038"/>
            <a:chExt cx="7578038" cy="1499449"/>
          </a:xfrm>
        </p:grpSpPr>
        <p:pic>
          <p:nvPicPr>
            <p:cNvPr id="35" name="Picture 34" descr="Route-53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7562" y="2049038"/>
              <a:ext cx="731520" cy="731520"/>
            </a:xfrm>
            <a:prstGeom prst="rect">
              <a:avLst/>
            </a:prstGeom>
          </p:spPr>
        </p:pic>
        <p:pic>
          <p:nvPicPr>
            <p:cNvPr id="36" name="Picture 35" descr="Amazon-Elastic-Load-Balacing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460" y="2049038"/>
              <a:ext cx="731520" cy="731520"/>
            </a:xfrm>
            <a:prstGeom prst="rect">
              <a:avLst/>
            </a:prstGeom>
          </p:spPr>
        </p:pic>
        <p:pic>
          <p:nvPicPr>
            <p:cNvPr id="37" name="Picture 36" descr="Direct-Connect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3174" y="2049038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VPC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1245" y="2053985"/>
              <a:ext cx="731520" cy="73152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858737" y="2986891"/>
              <a:ext cx="796537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VPC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05887" y="2991245"/>
              <a:ext cx="1278667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ELB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868875" y="2987178"/>
              <a:ext cx="1368895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Route 53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21093" y="2986891"/>
              <a:ext cx="1515682" cy="561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Direct Connect</a:t>
              </a:r>
            </a:p>
          </p:txBody>
        </p:sp>
      </p:grpSp>
      <p:sp>
        <p:nvSpPr>
          <p:cNvPr id="28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Networking</a:t>
            </a:r>
          </a:p>
        </p:txBody>
      </p:sp>
    </p:spTree>
    <p:extLst>
      <p:ext uri="{BB962C8B-B14F-4D97-AF65-F5344CB8AC3E}">
        <p14:creationId xmlns:p14="http://schemas.microsoft.com/office/powerpoint/2010/main" val="2296026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VP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3475" y="2311908"/>
            <a:ext cx="2411896" cy="241189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Networking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9052" y="1277174"/>
            <a:ext cx="79080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Virtual Private Cloud (VPC)</a:t>
            </a:r>
          </a:p>
          <a:p>
            <a:r>
              <a:rPr lang="en-US" sz="2133" i="1" dirty="0">
                <a:solidFill>
                  <a:srgbClr val="F58536"/>
                </a:solidFill>
                <a:cs typeface="Arial"/>
              </a:rPr>
              <a:t>Isolated Cloud Resources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053" y="2466777"/>
            <a:ext cx="6877231" cy="2123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Create user-defined virtual networks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Allows control of the networking environment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 be connected to existing datacenters over VPN or Direct Connect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 be peered with other VPCs in AWS</a:t>
            </a:r>
          </a:p>
        </p:txBody>
      </p:sp>
    </p:spTree>
    <p:extLst>
      <p:ext uri="{BB962C8B-B14F-4D97-AF65-F5344CB8AC3E}">
        <p14:creationId xmlns:p14="http://schemas.microsoft.com/office/powerpoint/2010/main" val="2802891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oute-5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3567" y="2289881"/>
            <a:ext cx="2307392" cy="230739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Networking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9052" y="1277174"/>
            <a:ext cx="79080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Route 53</a:t>
            </a:r>
          </a:p>
          <a:p>
            <a:r>
              <a:rPr lang="en-US" sz="2133" i="1" dirty="0">
                <a:solidFill>
                  <a:srgbClr val="F58536"/>
                </a:solidFill>
                <a:cs typeface="Arial"/>
              </a:rPr>
              <a:t>Scalable DNS and Domain Name Registration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053" y="2466777"/>
            <a:ext cx="6877231" cy="2123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Answers DNS queries with low latency by using a global network of DNS servers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Latency based routing to closest AWS endpoint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Integration with other AWS services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Register domain names</a:t>
            </a:r>
          </a:p>
        </p:txBody>
      </p:sp>
    </p:spTree>
    <p:extLst>
      <p:ext uri="{BB962C8B-B14F-4D97-AF65-F5344CB8AC3E}">
        <p14:creationId xmlns:p14="http://schemas.microsoft.com/office/powerpoint/2010/main" val="2873266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mazon-Elastic-Load-Balacin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5640" y="2111955"/>
            <a:ext cx="2663245" cy="2663245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Networking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9052" y="1277174"/>
            <a:ext cx="79080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Elastic Load Balancing (ELB)</a:t>
            </a:r>
          </a:p>
          <a:p>
            <a:r>
              <a:rPr lang="en-US" sz="2133" i="1" dirty="0">
                <a:solidFill>
                  <a:srgbClr val="F58536"/>
                </a:solidFill>
                <a:cs typeface="Arial"/>
              </a:rPr>
              <a:t>Application Load Balancing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053" y="2466777"/>
            <a:ext cx="6877231" cy="2123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Supports load balancing of HTTP, HTTPS, and TCP traffic to EC2 instances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Detects and removes failing instances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Dynamically grows and shrinks based on traffic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Integrates with Auto Scaling </a:t>
            </a:r>
          </a:p>
        </p:txBody>
      </p:sp>
    </p:spTree>
    <p:extLst>
      <p:ext uri="{BB962C8B-B14F-4D97-AF65-F5344CB8AC3E}">
        <p14:creationId xmlns:p14="http://schemas.microsoft.com/office/powerpoint/2010/main" val="1507323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rect-Connec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680" y="2317278"/>
            <a:ext cx="2167165" cy="2167165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Networking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4226" y="1277174"/>
            <a:ext cx="77528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Direct Connect</a:t>
            </a:r>
          </a:p>
          <a:p>
            <a:r>
              <a:rPr lang="en-US" sz="2133" i="1" dirty="0">
                <a:solidFill>
                  <a:srgbClr val="F58536"/>
                </a:solidFill>
                <a:cs typeface="Arial"/>
              </a:rPr>
              <a:t>Dedicated Network Connection to AWS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053" y="2466777"/>
            <a:ext cx="6877231" cy="2123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Establish a dedicated network connection from your premises to AWS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Reduces bandwidth costs for high-volume data transfers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Offers consistent network performance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Speeds from 50 Mbps to 10 </a:t>
            </a:r>
            <a:r>
              <a:rPr lang="en-US" sz="2133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Gbps</a:t>
            </a: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per port</a:t>
            </a:r>
          </a:p>
        </p:txBody>
      </p:sp>
    </p:spTree>
    <p:extLst>
      <p:ext uri="{BB962C8B-B14F-4D97-AF65-F5344CB8AC3E}">
        <p14:creationId xmlns:p14="http://schemas.microsoft.com/office/powerpoint/2010/main" val="2305903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SE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256" y="2790631"/>
            <a:ext cx="937629" cy="93762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09048" y="3921826"/>
            <a:ext cx="1062049" cy="451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SES</a:t>
            </a:r>
          </a:p>
        </p:txBody>
      </p:sp>
      <p:pic>
        <p:nvPicPr>
          <p:cNvPr id="68" name="Picture 67" descr="SN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747" y="2744466"/>
            <a:ext cx="937629" cy="93762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61118" y="3921826"/>
            <a:ext cx="1704889" cy="451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SNS</a:t>
            </a:r>
          </a:p>
        </p:txBody>
      </p:sp>
      <p:pic>
        <p:nvPicPr>
          <p:cNvPr id="69" name="Picture 68" descr="SQ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5999" y="2811244"/>
            <a:ext cx="937629" cy="93762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122218" y="3921826"/>
            <a:ext cx="1825193" cy="451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SQS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0484" y="2811626"/>
            <a:ext cx="937629" cy="94712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718844" y="3921826"/>
            <a:ext cx="2020909" cy="779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API</a:t>
            </a:r>
          </a:p>
          <a:p>
            <a:pPr algn="ctr"/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Gateway</a:t>
            </a:r>
          </a:p>
        </p:txBody>
      </p:sp>
      <p:pic>
        <p:nvPicPr>
          <p:cNvPr id="47" name="Picture 46" descr="CloudSearc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2554" y="2800811"/>
            <a:ext cx="937629" cy="93762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275402" y="3921826"/>
            <a:ext cx="2451933" cy="451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CloudSearch</a:t>
            </a:r>
          </a:p>
        </p:txBody>
      </p:sp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8484" y="2813622"/>
            <a:ext cx="937629" cy="93762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276844" y="3921826"/>
            <a:ext cx="2020909" cy="779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Elastic Transcoder </a:t>
            </a: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Application Services</a:t>
            </a:r>
          </a:p>
        </p:txBody>
      </p:sp>
      <p:pic>
        <p:nvPicPr>
          <p:cNvPr id="50" name="Picture 49" descr="SWF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995" y="2813724"/>
            <a:ext cx="945032" cy="945032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0028056" y="3921826"/>
            <a:ext cx="2020909" cy="11079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Simple Workflow Service</a:t>
            </a:r>
          </a:p>
        </p:txBody>
      </p:sp>
    </p:spTree>
    <p:extLst>
      <p:ext uri="{BB962C8B-B14F-4D97-AF65-F5344CB8AC3E}">
        <p14:creationId xmlns:p14="http://schemas.microsoft.com/office/powerpoint/2010/main" val="4200673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3" name="Group 1042"/>
          <p:cNvGrpSpPr/>
          <p:nvPr/>
        </p:nvGrpSpPr>
        <p:grpSpPr>
          <a:xfrm>
            <a:off x="236630" y="113075"/>
            <a:ext cx="11758351" cy="6329574"/>
            <a:chOff x="177472" y="84806"/>
            <a:chExt cx="8818763" cy="4747180"/>
          </a:xfrm>
        </p:grpSpPr>
        <p:grpSp>
          <p:nvGrpSpPr>
            <p:cNvPr id="1042" name="Group 1041"/>
            <p:cNvGrpSpPr/>
            <p:nvPr/>
          </p:nvGrpSpPr>
          <p:grpSpPr>
            <a:xfrm>
              <a:off x="177472" y="84806"/>
              <a:ext cx="987191" cy="4745370"/>
              <a:chOff x="210748" y="84806"/>
              <a:chExt cx="987191" cy="474537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210748" y="84806"/>
                <a:ext cx="987191" cy="4745370"/>
                <a:chOff x="1154105" y="143926"/>
                <a:chExt cx="987191" cy="4745370"/>
              </a:xfrm>
            </p:grpSpPr>
            <p:sp>
              <p:nvSpPr>
                <p:cNvPr id="289" name="Rectangle 288"/>
                <p:cNvSpPr/>
                <p:nvPr/>
              </p:nvSpPr>
              <p:spPr>
                <a:xfrm>
                  <a:off x="1154105" y="236972"/>
                  <a:ext cx="987191" cy="4652324"/>
                </a:xfrm>
                <a:prstGeom prst="rect">
                  <a:avLst/>
                </a:prstGeom>
                <a:noFill/>
                <a:ln w="9525" cmpd="sng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290" name="Shape 1227"/>
                <p:cNvSpPr/>
                <p:nvPr/>
              </p:nvSpPr>
              <p:spPr>
                <a:xfrm>
                  <a:off x="1327792" y="143926"/>
                  <a:ext cx="645209" cy="18466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ctr" defTabSz="163981">
                    <a:defRPr sz="1800">
                      <a:solidFill>
                        <a:srgbClr val="000000"/>
                      </a:solidFill>
                    </a:defRPr>
                  </a:pPr>
                  <a:r>
                    <a:rPr lang="en-US" sz="800" b="1" dirty="0">
                      <a:solidFill>
                        <a:srgbClr val="6D6E6D"/>
                      </a:solidFill>
                    </a:rPr>
                    <a:t>HYBRID ARCHITECTURE</a:t>
                  </a:r>
                </a:p>
              </p:txBody>
            </p:sp>
          </p:grpSp>
          <p:grpSp>
            <p:nvGrpSpPr>
              <p:cNvPr id="1037" name="Group 1036"/>
              <p:cNvGrpSpPr/>
              <p:nvPr/>
            </p:nvGrpSpPr>
            <p:grpSpPr>
              <a:xfrm>
                <a:off x="255913" y="3552517"/>
                <a:ext cx="882773" cy="320040"/>
                <a:chOff x="267005" y="3443701"/>
                <a:chExt cx="882773" cy="320040"/>
              </a:xfrm>
            </p:grpSpPr>
            <p:sp>
              <p:nvSpPr>
                <p:cNvPr id="277" name="Shape 1234"/>
                <p:cNvSpPr/>
                <p:nvPr/>
              </p:nvSpPr>
              <p:spPr>
                <a:xfrm>
                  <a:off x="605839" y="3483706"/>
                  <a:ext cx="543939" cy="2379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lIns="27413" tIns="27413" rIns="27413" bIns="27413" anchor="ctr">
                  <a:spAutoFit/>
                </a:bodyPr>
                <a:lstStyle>
                  <a:lvl1pPr algn="r" defTabSz="256673">
                    <a:defRPr sz="1700">
                      <a:uFill>
                        <a:solidFill>
                          <a:srgbClr val="FFFFFF"/>
                        </a:solidFill>
                      </a:uFill>
                    </a:defRPr>
                  </a:lvl1pPr>
                </a:lstStyle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851" dirty="0"/>
                    <a:t>Data Backups</a:t>
                  </a:r>
                  <a:endParaRPr sz="851" dirty="0"/>
                </a:p>
              </p:txBody>
            </p:sp>
            <p:pic>
              <p:nvPicPr>
                <p:cNvPr id="278" name="Picture 277" descr="Marchitecture_Hybrid_backups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005" y="3443701"/>
                  <a:ext cx="320040" cy="320040"/>
                </a:xfrm>
                <a:prstGeom prst="rect">
                  <a:avLst/>
                </a:prstGeom>
              </p:spPr>
            </p:pic>
          </p:grpSp>
          <p:grpSp>
            <p:nvGrpSpPr>
              <p:cNvPr id="1038" name="Group 1037"/>
              <p:cNvGrpSpPr/>
              <p:nvPr/>
            </p:nvGrpSpPr>
            <p:grpSpPr>
              <a:xfrm>
                <a:off x="255913" y="2771166"/>
                <a:ext cx="886170" cy="336121"/>
                <a:chOff x="267005" y="2696243"/>
                <a:chExt cx="886170" cy="336121"/>
              </a:xfrm>
            </p:grpSpPr>
            <p:sp>
              <p:nvSpPr>
                <p:cNvPr id="279" name="Shape 1232"/>
                <p:cNvSpPr/>
                <p:nvPr/>
              </p:nvSpPr>
              <p:spPr>
                <a:xfrm>
                  <a:off x="617990" y="2696243"/>
                  <a:ext cx="535185" cy="3361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/>
                <a:p>
                  <a:pPr defTabSz="128333">
                    <a:defRPr sz="1800">
                      <a:solidFill>
                        <a:srgbClr val="000000"/>
                      </a:solidFill>
                    </a:defRPr>
                  </a:pPr>
                  <a:r>
                    <a:rPr lang="en-US" sz="851" dirty="0">
                      <a:uFill>
                        <a:solidFill>
                          <a:srgbClr val="FFFFFF"/>
                        </a:solidFill>
                      </a:uFill>
                    </a:rPr>
                    <a:t>Integrated App Deployments</a:t>
                  </a:r>
                  <a:endParaRPr sz="851" dirty="0"/>
                </a:p>
              </p:txBody>
            </p:sp>
            <p:pic>
              <p:nvPicPr>
                <p:cNvPr id="280" name="Picture 279" descr="Marchitecture_Hybrid_deployment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005" y="2711305"/>
                  <a:ext cx="320040" cy="320040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Group 1039"/>
              <p:cNvGrpSpPr/>
              <p:nvPr/>
            </p:nvGrpSpPr>
            <p:grpSpPr>
              <a:xfrm>
                <a:off x="255913" y="1240597"/>
                <a:ext cx="715222" cy="320040"/>
                <a:chOff x="267005" y="1246513"/>
                <a:chExt cx="715222" cy="320040"/>
              </a:xfrm>
            </p:grpSpPr>
            <p:sp>
              <p:nvSpPr>
                <p:cNvPr id="281" name="Shape 1228"/>
                <p:cNvSpPr/>
                <p:nvPr/>
              </p:nvSpPr>
              <p:spPr>
                <a:xfrm>
                  <a:off x="601848" y="1287710"/>
                  <a:ext cx="380379" cy="2379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lIns="27413" tIns="27413" rIns="27413" bIns="27413" anchor="ctr">
                  <a:spAutoFit/>
                </a:bodyPr>
                <a:lstStyle>
                  <a:lvl1pPr algn="r" defTabSz="256673">
                    <a:defRPr sz="1700">
                      <a:uFill>
                        <a:solidFill>
                          <a:srgbClr val="FFFFFF"/>
                        </a:solidFill>
                      </a:uFill>
                    </a:defRPr>
                  </a:lvl1pPr>
                </a:lstStyle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851" dirty="0"/>
                    <a:t>Direct</a:t>
                  </a:r>
                </a:p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851" dirty="0"/>
                    <a:t>Connect</a:t>
                  </a:r>
                  <a:endParaRPr sz="851" dirty="0"/>
                </a:p>
              </p:txBody>
            </p:sp>
            <p:pic>
              <p:nvPicPr>
                <p:cNvPr id="282" name="Picture 281" descr="Marchitecture_Hybrid_direct-connect.png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005" y="1246513"/>
                  <a:ext cx="320040" cy="320040"/>
                </a:xfrm>
                <a:prstGeom prst="rect">
                  <a:avLst/>
                </a:prstGeom>
              </p:spPr>
            </p:pic>
          </p:grpSp>
          <p:grpSp>
            <p:nvGrpSpPr>
              <p:cNvPr id="1039" name="Group 1038"/>
              <p:cNvGrpSpPr/>
              <p:nvPr/>
            </p:nvGrpSpPr>
            <p:grpSpPr>
              <a:xfrm>
                <a:off x="255913" y="2005896"/>
                <a:ext cx="885032" cy="320040"/>
                <a:chOff x="267005" y="1978909"/>
                <a:chExt cx="885032" cy="320040"/>
              </a:xfrm>
            </p:grpSpPr>
            <p:sp>
              <p:nvSpPr>
                <p:cNvPr id="283" name="Shape 1230"/>
                <p:cNvSpPr/>
                <p:nvPr/>
              </p:nvSpPr>
              <p:spPr>
                <a:xfrm>
                  <a:off x="612609" y="2024435"/>
                  <a:ext cx="539428" cy="2379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/>
                <a:p>
                  <a:pPr defTabSz="128333">
                    <a:defRPr sz="1800">
                      <a:solidFill>
                        <a:srgbClr val="000000"/>
                      </a:solidFill>
                    </a:defRPr>
                  </a:pPr>
                  <a:r>
                    <a:rPr lang="en-US" sz="851" dirty="0">
                      <a:uFill>
                        <a:solidFill>
                          <a:srgbClr val="FFFFFF"/>
                        </a:solidFill>
                      </a:uFill>
                    </a:rPr>
                    <a:t>Identity</a:t>
                  </a:r>
                </a:p>
                <a:p>
                  <a:pPr defTabSz="128333">
                    <a:defRPr sz="1800">
                      <a:solidFill>
                        <a:srgbClr val="000000"/>
                      </a:solidFill>
                    </a:defRPr>
                  </a:pPr>
                  <a:r>
                    <a:rPr lang="en-US" sz="851" dirty="0">
                      <a:uFill>
                        <a:solidFill>
                          <a:srgbClr val="FFFFFF"/>
                        </a:solidFill>
                      </a:uFill>
                    </a:rPr>
                    <a:t>Federation</a:t>
                  </a:r>
                  <a:endParaRPr sz="851" dirty="0"/>
                </a:p>
              </p:txBody>
            </p:sp>
            <p:pic>
              <p:nvPicPr>
                <p:cNvPr id="284" name="Picture 283" descr="Marchitecture_Hybrid_identity-federation.png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005" y="1978909"/>
                  <a:ext cx="320040" cy="320040"/>
                </a:xfrm>
                <a:prstGeom prst="rect">
                  <a:avLst/>
                </a:prstGeom>
              </p:spPr>
            </p:pic>
          </p:grpSp>
          <p:grpSp>
            <p:nvGrpSpPr>
              <p:cNvPr id="1036" name="Group 1035"/>
              <p:cNvGrpSpPr/>
              <p:nvPr/>
            </p:nvGrpSpPr>
            <p:grpSpPr>
              <a:xfrm>
                <a:off x="255913" y="4317787"/>
                <a:ext cx="885033" cy="336121"/>
                <a:chOff x="267005" y="4317787"/>
                <a:chExt cx="885033" cy="336121"/>
              </a:xfrm>
            </p:grpSpPr>
            <p:sp>
              <p:nvSpPr>
                <p:cNvPr id="285" name="Shape 1236"/>
                <p:cNvSpPr/>
                <p:nvPr/>
              </p:nvSpPr>
              <p:spPr>
                <a:xfrm>
                  <a:off x="612611" y="4317787"/>
                  <a:ext cx="539427" cy="3361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/>
                <a:p>
                  <a:pPr defTabSz="128333">
                    <a:defRPr sz="1800">
                      <a:solidFill>
                        <a:srgbClr val="000000"/>
                      </a:solidFill>
                    </a:defRPr>
                  </a:pPr>
                  <a:r>
                    <a:rPr lang="en-US" sz="851" dirty="0">
                      <a:uFill>
                        <a:solidFill>
                          <a:srgbClr val="FFFFFF"/>
                        </a:solidFill>
                      </a:uFill>
                    </a:rPr>
                    <a:t>Integrated</a:t>
                  </a:r>
                </a:p>
                <a:p>
                  <a:pPr defTabSz="128333">
                    <a:defRPr sz="1800">
                      <a:solidFill>
                        <a:srgbClr val="000000"/>
                      </a:solidFill>
                    </a:defRPr>
                  </a:pPr>
                  <a:r>
                    <a:rPr lang="en-US" sz="851" dirty="0">
                      <a:uFill>
                        <a:solidFill>
                          <a:srgbClr val="FFFFFF"/>
                        </a:solidFill>
                      </a:uFill>
                    </a:rPr>
                    <a:t>Resource Management</a:t>
                  </a:r>
                  <a:endParaRPr sz="851" dirty="0"/>
                </a:p>
              </p:txBody>
            </p:sp>
            <p:pic>
              <p:nvPicPr>
                <p:cNvPr id="286" name="Picture 285" descr="Marchitecture_Hybrid_integrated-management.png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005" y="4325827"/>
                  <a:ext cx="320040" cy="320040"/>
                </a:xfrm>
                <a:prstGeom prst="rect">
                  <a:avLst/>
                </a:prstGeom>
              </p:spPr>
            </p:pic>
          </p:grpSp>
          <p:grpSp>
            <p:nvGrpSpPr>
              <p:cNvPr id="1041" name="Group 1040"/>
              <p:cNvGrpSpPr/>
              <p:nvPr/>
            </p:nvGrpSpPr>
            <p:grpSpPr>
              <a:xfrm>
                <a:off x="255913" y="475298"/>
                <a:ext cx="783484" cy="320040"/>
                <a:chOff x="267005" y="514117"/>
                <a:chExt cx="783484" cy="320040"/>
              </a:xfrm>
            </p:grpSpPr>
            <p:sp>
              <p:nvSpPr>
                <p:cNvPr id="287" name="Shape 1228"/>
                <p:cNvSpPr/>
                <p:nvPr/>
              </p:nvSpPr>
              <p:spPr>
                <a:xfrm>
                  <a:off x="601847" y="555177"/>
                  <a:ext cx="448642" cy="2379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>
                  <a:lvl1pPr algn="r" defTabSz="256673">
                    <a:defRPr sz="1700">
                      <a:uFill>
                        <a:solidFill>
                          <a:srgbClr val="FFFFFF"/>
                        </a:solidFill>
                      </a:uFill>
                    </a:defRPr>
                  </a:lvl1pPr>
                </a:lstStyle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851" dirty="0"/>
                    <a:t>Integrated Networking</a:t>
                  </a:r>
                  <a:endParaRPr sz="851" dirty="0"/>
                </a:p>
              </p:txBody>
            </p:sp>
            <p:pic>
              <p:nvPicPr>
                <p:cNvPr id="288" name="Picture 287" descr="Hybrid-Architecture_integrated-networking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005" y="514117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7" name="Group 26"/>
            <p:cNvGrpSpPr/>
            <p:nvPr/>
          </p:nvGrpSpPr>
          <p:grpSpPr>
            <a:xfrm>
              <a:off x="1259968" y="121042"/>
              <a:ext cx="7713492" cy="467985"/>
              <a:chOff x="1259968" y="159864"/>
              <a:chExt cx="7713492" cy="467985"/>
            </a:xfrm>
          </p:grpSpPr>
          <p:sp>
            <p:nvSpPr>
              <p:cNvPr id="211" name="Rectangle 210"/>
              <p:cNvSpPr/>
              <p:nvPr/>
            </p:nvSpPr>
            <p:spPr>
              <a:xfrm>
                <a:off x="1259968" y="216074"/>
                <a:ext cx="7713492" cy="411775"/>
              </a:xfrm>
              <a:prstGeom prst="rect">
                <a:avLst/>
              </a:prstGeom>
              <a:noFill/>
              <a:ln w="9525" cmpd="sng">
                <a:solidFill>
                  <a:srgbClr val="BFBFB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2" name="Shape 1227"/>
              <p:cNvSpPr/>
              <p:nvPr/>
            </p:nvSpPr>
            <p:spPr>
              <a:xfrm>
                <a:off x="4650626" y="159864"/>
                <a:ext cx="675752" cy="92333"/>
              </a:xfrm>
              <a:prstGeom prst="rect">
                <a:avLst/>
              </a:prstGeom>
              <a:solidFill>
                <a:srgbClr val="FFFFFF"/>
              </a:solidFill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163981">
                  <a:defRPr sz="1800">
                    <a:solidFill>
                      <a:srgbClr val="000000"/>
                    </a:solidFill>
                  </a:defRPr>
                </a:pPr>
                <a:r>
                  <a:rPr lang="en-US" sz="800" b="1" dirty="0">
                    <a:solidFill>
                      <a:srgbClr val="6D6E6D"/>
                    </a:solidFill>
                  </a:rPr>
                  <a:t>MARKETPLACE</a:t>
                </a:r>
              </a:p>
            </p:txBody>
          </p:sp>
          <p:grpSp>
            <p:nvGrpSpPr>
              <p:cNvPr id="213" name="Group 212"/>
              <p:cNvGrpSpPr/>
              <p:nvPr/>
            </p:nvGrpSpPr>
            <p:grpSpPr>
              <a:xfrm>
                <a:off x="1339798" y="289350"/>
                <a:ext cx="706288" cy="320040"/>
                <a:chOff x="2255287" y="444626"/>
                <a:chExt cx="706288" cy="320040"/>
              </a:xfrm>
            </p:grpSpPr>
            <p:sp>
              <p:nvSpPr>
                <p:cNvPr id="232" name="Shape 1234"/>
                <p:cNvSpPr/>
                <p:nvPr/>
              </p:nvSpPr>
              <p:spPr>
                <a:xfrm>
                  <a:off x="2566499" y="485686"/>
                  <a:ext cx="395076" cy="2379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>
                  <a:lvl1pPr algn="r" defTabSz="256673">
                    <a:defRPr sz="1700">
                      <a:uFill>
                        <a:solidFill>
                          <a:srgbClr val="FFFFFF"/>
                        </a:solidFill>
                      </a:uFill>
                    </a:defRPr>
                  </a:lvl1pPr>
                </a:lstStyle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851" dirty="0"/>
                    <a:t>Business Apps</a:t>
                  </a:r>
                  <a:endParaRPr sz="851" dirty="0"/>
                </a:p>
              </p:txBody>
            </p:sp>
            <p:pic>
              <p:nvPicPr>
                <p:cNvPr id="233" name="Picture 232" descr="Marketplace_business-apps.png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5287" y="444626"/>
                  <a:ext cx="320040" cy="320040"/>
                </a:xfrm>
                <a:prstGeom prst="rect">
                  <a:avLst/>
                </a:prstGeom>
              </p:spPr>
            </p:pic>
          </p:grpSp>
          <p:grpSp>
            <p:nvGrpSpPr>
              <p:cNvPr id="215" name="Group 214"/>
              <p:cNvGrpSpPr/>
              <p:nvPr/>
            </p:nvGrpSpPr>
            <p:grpSpPr>
              <a:xfrm>
                <a:off x="6824456" y="289350"/>
                <a:ext cx="764171" cy="320040"/>
                <a:chOff x="7111306" y="444626"/>
                <a:chExt cx="764171" cy="320040"/>
              </a:xfrm>
            </p:grpSpPr>
            <p:sp>
              <p:nvSpPr>
                <p:cNvPr id="228" name="Shape 1234"/>
                <p:cNvSpPr/>
                <p:nvPr/>
              </p:nvSpPr>
              <p:spPr>
                <a:xfrm>
                  <a:off x="7431859" y="534785"/>
                  <a:ext cx="443618" cy="1397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>
                  <a:lvl1pPr algn="r" defTabSz="256673">
                    <a:defRPr sz="1700">
                      <a:uFill>
                        <a:solidFill>
                          <a:srgbClr val="FFFFFF"/>
                        </a:solidFill>
                      </a:uFill>
                    </a:defRPr>
                  </a:lvl1pPr>
                </a:lstStyle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851" dirty="0"/>
                    <a:t>Databases</a:t>
                  </a:r>
                  <a:endParaRPr sz="851" dirty="0"/>
                </a:p>
              </p:txBody>
            </p:sp>
            <p:pic>
              <p:nvPicPr>
                <p:cNvPr id="229" name="Picture 228" descr="Marketplace_databases-13.png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11306" y="444626"/>
                  <a:ext cx="320040" cy="320040"/>
                </a:xfrm>
                <a:prstGeom prst="rect">
                  <a:avLst/>
                </a:prstGeom>
              </p:spPr>
            </p:pic>
          </p:grpSp>
          <p:grpSp>
            <p:nvGrpSpPr>
              <p:cNvPr id="216" name="Group 215"/>
              <p:cNvGrpSpPr/>
              <p:nvPr/>
            </p:nvGrpSpPr>
            <p:grpSpPr>
              <a:xfrm>
                <a:off x="3576889" y="289350"/>
                <a:ext cx="655691" cy="320040"/>
                <a:chOff x="4289993" y="444626"/>
                <a:chExt cx="655691" cy="320040"/>
              </a:xfrm>
            </p:grpSpPr>
            <p:sp>
              <p:nvSpPr>
                <p:cNvPr id="226" name="Shape 1236"/>
                <p:cNvSpPr/>
                <p:nvPr/>
              </p:nvSpPr>
              <p:spPr>
                <a:xfrm>
                  <a:off x="4608322" y="485686"/>
                  <a:ext cx="337362" cy="2379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/>
                <a:p>
                  <a:pPr defTabSz="128333">
                    <a:defRPr sz="1800">
                      <a:solidFill>
                        <a:srgbClr val="000000"/>
                      </a:solidFill>
                    </a:defRPr>
                  </a:pPr>
                  <a:r>
                    <a:rPr lang="en-US" sz="851" dirty="0">
                      <a:uFill>
                        <a:solidFill>
                          <a:srgbClr val="FFFFFF"/>
                        </a:solidFill>
                      </a:uFill>
                    </a:rPr>
                    <a:t>DevOps Tools</a:t>
                  </a:r>
                  <a:endParaRPr sz="851" dirty="0"/>
                </a:p>
              </p:txBody>
            </p:sp>
            <p:pic>
              <p:nvPicPr>
                <p:cNvPr id="227" name="Picture 226" descr="Marketplace_devops-tools.png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89993" y="444626"/>
                  <a:ext cx="320040" cy="320040"/>
                </a:xfrm>
                <a:prstGeom prst="rect">
                  <a:avLst/>
                </a:prstGeom>
              </p:spPr>
            </p:pic>
          </p:grpSp>
          <p:grpSp>
            <p:nvGrpSpPr>
              <p:cNvPr id="217" name="Group 216"/>
              <p:cNvGrpSpPr/>
              <p:nvPr/>
            </p:nvGrpSpPr>
            <p:grpSpPr>
              <a:xfrm>
                <a:off x="5766196" y="289350"/>
                <a:ext cx="769591" cy="320040"/>
                <a:chOff x="6093657" y="444626"/>
                <a:chExt cx="769591" cy="320040"/>
              </a:xfrm>
            </p:grpSpPr>
            <p:sp>
              <p:nvSpPr>
                <p:cNvPr id="224" name="Shape 1234"/>
                <p:cNvSpPr/>
                <p:nvPr/>
              </p:nvSpPr>
              <p:spPr>
                <a:xfrm>
                  <a:off x="6413320" y="534785"/>
                  <a:ext cx="449928" cy="1397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>
                  <a:lvl1pPr algn="r" defTabSz="256673">
                    <a:defRPr sz="1700">
                      <a:uFill>
                        <a:solidFill>
                          <a:srgbClr val="FFFFFF"/>
                        </a:solidFill>
                      </a:uFill>
                    </a:defRPr>
                  </a:lvl1pPr>
                </a:lstStyle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851" dirty="0"/>
                    <a:t>Networking</a:t>
                  </a:r>
                </a:p>
              </p:txBody>
            </p:sp>
            <p:pic>
              <p:nvPicPr>
                <p:cNvPr id="225" name="Picture 224" descr="Marketplace_networking-12.png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3657" y="444626"/>
                  <a:ext cx="320040" cy="320040"/>
                </a:xfrm>
                <a:prstGeom prst="rect">
                  <a:avLst/>
                </a:prstGeom>
              </p:spPr>
            </p:pic>
          </p:grpSp>
          <p:grpSp>
            <p:nvGrpSpPr>
              <p:cNvPr id="218" name="Group 217"/>
              <p:cNvGrpSpPr/>
              <p:nvPr/>
            </p:nvGrpSpPr>
            <p:grpSpPr>
              <a:xfrm>
                <a:off x="4690384" y="289350"/>
                <a:ext cx="645828" cy="320040"/>
                <a:chOff x="5097372" y="444626"/>
                <a:chExt cx="645828" cy="320040"/>
              </a:xfrm>
            </p:grpSpPr>
            <p:sp>
              <p:nvSpPr>
                <p:cNvPr id="222" name="Shape 1234"/>
                <p:cNvSpPr/>
                <p:nvPr/>
              </p:nvSpPr>
              <p:spPr>
                <a:xfrm>
                  <a:off x="5409783" y="485685"/>
                  <a:ext cx="333417" cy="2379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>
                  <a:lvl1pPr algn="r" defTabSz="256673">
                    <a:defRPr sz="1700">
                      <a:uFill>
                        <a:solidFill>
                          <a:srgbClr val="FFFFFF"/>
                        </a:solidFill>
                      </a:uFill>
                    </a:defRPr>
                  </a:lvl1pPr>
                </a:lstStyle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851" dirty="0"/>
                    <a:t>Security</a:t>
                  </a:r>
                  <a:endParaRPr sz="667" dirty="0"/>
                </a:p>
              </p:txBody>
            </p:sp>
            <p:pic>
              <p:nvPicPr>
                <p:cNvPr id="223" name="Picture 222" descr="Marketplace_security.png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97372" y="444626"/>
                  <a:ext cx="320040" cy="320040"/>
                </a:xfrm>
                <a:prstGeom prst="rect">
                  <a:avLst/>
                </a:prstGeom>
              </p:spPr>
            </p:pic>
          </p:grpSp>
          <p:grpSp>
            <p:nvGrpSpPr>
              <p:cNvPr id="219" name="Group 218"/>
              <p:cNvGrpSpPr/>
              <p:nvPr/>
            </p:nvGrpSpPr>
            <p:grpSpPr>
              <a:xfrm>
                <a:off x="7954939" y="289350"/>
                <a:ext cx="652088" cy="320040"/>
                <a:chOff x="8049617" y="444626"/>
                <a:chExt cx="652088" cy="320040"/>
              </a:xfrm>
            </p:grpSpPr>
            <p:sp>
              <p:nvSpPr>
                <p:cNvPr id="220" name="Shape 1234"/>
                <p:cNvSpPr/>
                <p:nvPr/>
              </p:nvSpPr>
              <p:spPr>
                <a:xfrm>
                  <a:off x="8370384" y="534785"/>
                  <a:ext cx="331321" cy="1397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>
                  <a:lvl1pPr algn="r" defTabSz="256673">
                    <a:defRPr sz="1700">
                      <a:uFill>
                        <a:solidFill>
                          <a:srgbClr val="FFFFFF"/>
                        </a:solidFill>
                      </a:uFill>
                    </a:defRPr>
                  </a:lvl1pPr>
                </a:lstStyle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851" dirty="0"/>
                    <a:t>Storage</a:t>
                  </a:r>
                  <a:endParaRPr sz="667" spc="400" dirty="0"/>
                </a:p>
              </p:txBody>
            </p:sp>
            <p:pic>
              <p:nvPicPr>
                <p:cNvPr id="221" name="Picture 220" descr="Marketplace_storage-14.png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49617" y="444626"/>
                  <a:ext cx="320040" cy="32004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oup 11"/>
              <p:cNvGrpSpPr/>
              <p:nvPr/>
            </p:nvGrpSpPr>
            <p:grpSpPr>
              <a:xfrm>
                <a:off x="2395498" y="281310"/>
                <a:ext cx="775867" cy="336121"/>
                <a:chOff x="2234308" y="425494"/>
                <a:chExt cx="775867" cy="336121"/>
              </a:xfrm>
            </p:grpSpPr>
            <p:sp>
              <p:nvSpPr>
                <p:cNvPr id="230" name="Shape 1234"/>
                <p:cNvSpPr/>
                <p:nvPr/>
              </p:nvSpPr>
              <p:spPr>
                <a:xfrm>
                  <a:off x="2559215" y="425494"/>
                  <a:ext cx="450960" cy="3361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>
                  <a:lvl1pPr algn="r" defTabSz="256673">
                    <a:defRPr sz="1700">
                      <a:uFill>
                        <a:solidFill>
                          <a:srgbClr val="FFFFFF"/>
                        </a:solidFill>
                      </a:uFill>
                    </a:defRPr>
                  </a:lvl1pPr>
                </a:lstStyle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851" dirty="0"/>
                    <a:t>Business Intelligence</a:t>
                  </a:r>
                </a:p>
              </p:txBody>
            </p:sp>
            <p:pic>
              <p:nvPicPr>
                <p:cNvPr id="348" name="Picture 347" descr="Analytics_business-intelligence-42.png"/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4308" y="425622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Group 4"/>
            <p:cNvGrpSpPr/>
            <p:nvPr/>
          </p:nvGrpSpPr>
          <p:grpSpPr>
            <a:xfrm>
              <a:off x="7061907" y="1230759"/>
              <a:ext cx="949373" cy="2109442"/>
              <a:chOff x="7067453" y="1535777"/>
              <a:chExt cx="949373" cy="2109442"/>
            </a:xfrm>
          </p:grpSpPr>
          <p:sp>
            <p:nvSpPr>
              <p:cNvPr id="162" name="Rectangle 161"/>
              <p:cNvSpPr/>
              <p:nvPr/>
            </p:nvSpPr>
            <p:spPr>
              <a:xfrm>
                <a:off x="7067453" y="1561987"/>
                <a:ext cx="949373" cy="2083232"/>
              </a:xfrm>
              <a:prstGeom prst="rect">
                <a:avLst/>
              </a:prstGeom>
              <a:noFill/>
              <a:ln w="9525" cmpd="sng">
                <a:solidFill>
                  <a:srgbClr val="BFBFB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63" name="Shape 1227"/>
              <p:cNvSpPr/>
              <p:nvPr/>
            </p:nvSpPr>
            <p:spPr>
              <a:xfrm>
                <a:off x="7228374" y="1535777"/>
                <a:ext cx="627532" cy="184666"/>
              </a:xfrm>
              <a:prstGeom prst="rect">
                <a:avLst/>
              </a:prstGeom>
              <a:solidFill>
                <a:srgbClr val="FFFFFF"/>
              </a:solidFill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163981">
                  <a:defRPr sz="1800">
                    <a:solidFill>
                      <a:srgbClr val="000000"/>
                    </a:solidFill>
                  </a:defRPr>
                </a:pPr>
                <a:r>
                  <a:rPr lang="en-US" sz="800" b="1" dirty="0">
                    <a:solidFill>
                      <a:srgbClr val="6D6E6D"/>
                    </a:solidFill>
                  </a:rPr>
                  <a:t>ENTERPRISE </a:t>
                </a:r>
              </a:p>
              <a:p>
                <a:pPr algn="ctr" defTabSz="163981">
                  <a:defRPr sz="1800">
                    <a:solidFill>
                      <a:srgbClr val="000000"/>
                    </a:solidFill>
                  </a:defRPr>
                </a:pPr>
                <a:r>
                  <a:rPr lang="en-US" sz="800" b="1" dirty="0">
                    <a:solidFill>
                      <a:srgbClr val="6D6E6D"/>
                    </a:solidFill>
                  </a:rPr>
                  <a:t>APPS</a:t>
                </a:r>
              </a:p>
            </p:txBody>
          </p:sp>
          <p:sp>
            <p:nvSpPr>
              <p:cNvPr id="174" name="Shape 1230"/>
              <p:cNvSpPr/>
              <p:nvPr/>
            </p:nvSpPr>
            <p:spPr>
              <a:xfrm>
                <a:off x="7416534" y="1815011"/>
                <a:ext cx="419422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/>
              <a:p>
                <a:pPr defTabSz="128333">
                  <a:defRPr sz="1800">
                    <a:solidFill>
                      <a:srgbClr val="000000"/>
                    </a:solidFill>
                  </a:defRPr>
                </a:pPr>
                <a:r>
                  <a:rPr lang="en-US" sz="851" dirty="0">
                    <a:uFill>
                      <a:solidFill>
                        <a:srgbClr val="FFFFFF"/>
                      </a:solidFill>
                    </a:uFill>
                  </a:rPr>
                  <a:t>Virtual Desktops</a:t>
                </a:r>
                <a:endParaRPr sz="851" dirty="0"/>
              </a:p>
            </p:txBody>
          </p:sp>
          <p:sp>
            <p:nvSpPr>
              <p:cNvPr id="175" name="Shape 1232"/>
              <p:cNvSpPr/>
              <p:nvPr/>
            </p:nvSpPr>
            <p:spPr>
              <a:xfrm>
                <a:off x="7416534" y="2316051"/>
                <a:ext cx="539564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/>
              <a:p>
                <a:pPr defTabSz="128333">
                  <a:defRPr sz="1800">
                    <a:solidFill>
                      <a:srgbClr val="000000"/>
                    </a:solidFill>
                  </a:defRPr>
                </a:pPr>
                <a:r>
                  <a:rPr lang="en-US" sz="851" dirty="0">
                    <a:uFill>
                      <a:solidFill>
                        <a:srgbClr val="FFFFFF"/>
                      </a:solidFill>
                    </a:uFill>
                  </a:rPr>
                  <a:t>Sharing &amp; Collaboration</a:t>
                </a:r>
                <a:endParaRPr sz="851" dirty="0"/>
              </a:p>
            </p:txBody>
          </p:sp>
          <p:sp>
            <p:nvSpPr>
              <p:cNvPr id="176" name="Shape 1234"/>
              <p:cNvSpPr/>
              <p:nvPr/>
            </p:nvSpPr>
            <p:spPr>
              <a:xfrm>
                <a:off x="7416534" y="2804121"/>
                <a:ext cx="446560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>
                <a:lvl1pPr algn="r" defTabSz="256673">
                  <a:defRPr sz="1700">
                    <a:uFill>
                      <a:solidFill>
                        <a:srgbClr val="FFFFFF"/>
                      </a:solidFill>
                    </a:uFill>
                  </a:defRPr>
                </a:lvl1pPr>
              </a:lstStyle>
              <a:p>
                <a:pPr lvl="0" algn="l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851" dirty="0"/>
                  <a:t>Corporate Email</a:t>
                </a:r>
                <a:endParaRPr sz="851" dirty="0"/>
              </a:p>
            </p:txBody>
          </p:sp>
          <p:sp>
            <p:nvSpPr>
              <p:cNvPr id="177" name="Shape 1236"/>
              <p:cNvSpPr/>
              <p:nvPr/>
            </p:nvSpPr>
            <p:spPr>
              <a:xfrm>
                <a:off x="7416534" y="3355150"/>
                <a:ext cx="415146" cy="1397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/>
              <a:p>
                <a:pPr defTabSz="128333">
                  <a:defRPr sz="1800">
                    <a:solidFill>
                      <a:srgbClr val="000000"/>
                    </a:solidFill>
                  </a:defRPr>
                </a:pPr>
                <a:r>
                  <a:rPr lang="en-US" sz="851" dirty="0">
                    <a:uFill>
                      <a:solidFill>
                        <a:srgbClr val="FFFFFF"/>
                      </a:solidFill>
                    </a:uFill>
                  </a:rPr>
                  <a:t>Backup</a:t>
                </a:r>
                <a:endParaRPr sz="851" dirty="0"/>
              </a:p>
            </p:txBody>
          </p:sp>
          <p:pic>
            <p:nvPicPr>
              <p:cNvPr id="234" name="Picture 233" descr="Enterprise-Apps_backup.png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01736" y="3247192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235" name="Picture 234" descr="Enterprise-Apps_corporate-email.png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01736" y="2759079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236" name="Picture 235" descr="Enterprise-Apps_sharing-collaboration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01736" y="2270966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237" name="Picture 236" descr="Enterprise-Apps_virtual-desktops.png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01736" y="1782853"/>
                <a:ext cx="320040" cy="320040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6012204" y="1213764"/>
              <a:ext cx="949373" cy="2126437"/>
              <a:chOff x="6023296" y="1518782"/>
              <a:chExt cx="949373" cy="2126437"/>
            </a:xfrm>
          </p:grpSpPr>
          <p:sp>
            <p:nvSpPr>
              <p:cNvPr id="154" name="Rectangle 153"/>
              <p:cNvSpPr/>
              <p:nvPr/>
            </p:nvSpPr>
            <p:spPr>
              <a:xfrm>
                <a:off x="6023296" y="1561986"/>
                <a:ext cx="949373" cy="2083233"/>
              </a:xfrm>
              <a:prstGeom prst="rect">
                <a:avLst/>
              </a:prstGeom>
              <a:noFill/>
              <a:ln w="9525" cmpd="sng">
                <a:solidFill>
                  <a:srgbClr val="BFBFB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55" name="Shape 1227"/>
              <p:cNvSpPr/>
              <p:nvPr/>
            </p:nvSpPr>
            <p:spPr>
              <a:xfrm>
                <a:off x="6292155" y="1518782"/>
                <a:ext cx="411654" cy="92333"/>
              </a:xfrm>
              <a:prstGeom prst="rect">
                <a:avLst/>
              </a:prstGeom>
              <a:solidFill>
                <a:srgbClr val="FFFFFF"/>
              </a:solidFill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163981">
                  <a:defRPr sz="1800">
                    <a:solidFill>
                      <a:srgbClr val="000000"/>
                    </a:solidFill>
                  </a:defRPr>
                </a:pPr>
                <a:r>
                  <a:rPr lang="en-US" sz="800" b="1" dirty="0">
                    <a:solidFill>
                      <a:schemeClr val="tx2"/>
                    </a:solidFill>
                  </a:rPr>
                  <a:t>IoT</a:t>
                </a:r>
              </a:p>
            </p:txBody>
          </p:sp>
          <p:sp>
            <p:nvSpPr>
              <p:cNvPr id="156" name="Shape 1230"/>
              <p:cNvSpPr/>
              <p:nvPr/>
            </p:nvSpPr>
            <p:spPr>
              <a:xfrm>
                <a:off x="6372377" y="1742870"/>
                <a:ext cx="419422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/>
              <a:p>
                <a:pPr defTabSz="128333">
                  <a:defRPr sz="1800">
                    <a:solidFill>
                      <a:srgbClr val="000000"/>
                    </a:solidFill>
                  </a:defRPr>
                </a:pPr>
                <a:r>
                  <a:rPr lang="en-US" sz="851" dirty="0">
                    <a:uFill>
                      <a:solidFill>
                        <a:srgbClr val="FFFFFF"/>
                      </a:solidFill>
                    </a:uFill>
                  </a:rPr>
                  <a:t>Rules Engine</a:t>
                </a:r>
                <a:endParaRPr sz="851" dirty="0"/>
              </a:p>
            </p:txBody>
          </p:sp>
          <p:sp>
            <p:nvSpPr>
              <p:cNvPr id="157" name="Shape 1232"/>
              <p:cNvSpPr/>
              <p:nvPr/>
            </p:nvSpPr>
            <p:spPr>
              <a:xfrm>
                <a:off x="6372377" y="2137665"/>
                <a:ext cx="539564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/>
              <a:p>
                <a:pPr defTabSz="128333">
                  <a:defRPr sz="1800">
                    <a:solidFill>
                      <a:srgbClr val="000000"/>
                    </a:solidFill>
                  </a:defRPr>
                </a:pPr>
                <a:r>
                  <a:rPr lang="en-US" sz="851" dirty="0">
                    <a:uFill>
                      <a:solidFill>
                        <a:srgbClr val="FFFFFF"/>
                      </a:solidFill>
                    </a:uFill>
                  </a:rPr>
                  <a:t>Device Shadows</a:t>
                </a:r>
                <a:endParaRPr sz="851" dirty="0"/>
              </a:p>
            </p:txBody>
          </p:sp>
          <p:sp>
            <p:nvSpPr>
              <p:cNvPr id="158" name="Shape 1234"/>
              <p:cNvSpPr/>
              <p:nvPr/>
            </p:nvSpPr>
            <p:spPr>
              <a:xfrm>
                <a:off x="6372377" y="2530467"/>
                <a:ext cx="446560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>
                <a:lvl1pPr algn="r" defTabSz="256673">
                  <a:defRPr sz="1700">
                    <a:uFill>
                      <a:solidFill>
                        <a:srgbClr val="FFFFFF"/>
                      </a:solidFill>
                    </a:uFill>
                  </a:defRPr>
                </a:lvl1pPr>
              </a:lstStyle>
              <a:p>
                <a:pPr lvl="0" algn="l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851" dirty="0"/>
                  <a:t>Device SDKs</a:t>
                </a:r>
                <a:endParaRPr sz="851" dirty="0"/>
              </a:p>
            </p:txBody>
          </p:sp>
          <p:sp>
            <p:nvSpPr>
              <p:cNvPr id="159" name="Shape 1236"/>
              <p:cNvSpPr/>
              <p:nvPr/>
            </p:nvSpPr>
            <p:spPr>
              <a:xfrm>
                <a:off x="6377398" y="3369578"/>
                <a:ext cx="415146" cy="1397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/>
              <a:p>
                <a:pPr defTabSz="128333">
                  <a:defRPr sz="1800">
                    <a:solidFill>
                      <a:srgbClr val="000000"/>
                    </a:solidFill>
                  </a:defRPr>
                </a:pPr>
                <a:r>
                  <a:rPr lang="en-US" sz="851" dirty="0">
                    <a:uFill>
                      <a:solidFill>
                        <a:srgbClr val="FFFFFF"/>
                      </a:solidFill>
                    </a:uFill>
                  </a:rPr>
                  <a:t>Registry</a:t>
                </a:r>
                <a:endParaRPr sz="851" dirty="0"/>
              </a:p>
            </p:txBody>
          </p:sp>
          <p:sp>
            <p:nvSpPr>
              <p:cNvPr id="315" name="Shape 1236"/>
              <p:cNvSpPr/>
              <p:nvPr/>
            </p:nvSpPr>
            <p:spPr>
              <a:xfrm>
                <a:off x="6377398" y="2924861"/>
                <a:ext cx="415146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/>
              <a:p>
                <a:pPr defTabSz="128333">
                  <a:defRPr sz="1800">
                    <a:solidFill>
                      <a:srgbClr val="000000"/>
                    </a:solidFill>
                  </a:defRPr>
                </a:pPr>
                <a:r>
                  <a:rPr lang="en-US" sz="851" dirty="0">
                    <a:uFill>
                      <a:solidFill>
                        <a:srgbClr val="FFFFFF"/>
                      </a:solidFill>
                    </a:uFill>
                  </a:rPr>
                  <a:t>Device Gateway</a:t>
                </a:r>
                <a:endParaRPr sz="851" dirty="0"/>
              </a:p>
            </p:txBody>
          </p:sp>
          <p:pic>
            <p:nvPicPr>
              <p:cNvPr id="325" name="Picture 324" descr="IoT_rules-engine.png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4912" y="1695944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327" name="Picture 326" descr="IoT_registry.png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4912" y="3287179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339" name="Picture 338" descr="IoT_device-shadows.png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4912" y="2091885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341" name="Picture 340" descr="IoT_device-gateway.png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4912" y="2886995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268" name="Picture 267" descr="IoT_device-sdks_device-sdks.png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5559" y="2489172"/>
                <a:ext cx="320040" cy="320040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1257527" y="1208730"/>
              <a:ext cx="4645980" cy="2131472"/>
              <a:chOff x="1257527" y="1513748"/>
              <a:chExt cx="4645980" cy="2131472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1257527" y="1566200"/>
                <a:ext cx="4645980" cy="2079020"/>
              </a:xfrm>
              <a:prstGeom prst="rect">
                <a:avLst/>
              </a:prstGeom>
              <a:noFill/>
              <a:ln w="9525" cmpd="sng">
                <a:solidFill>
                  <a:srgbClr val="BFBFB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65" name="Shape 1227"/>
              <p:cNvSpPr/>
              <p:nvPr/>
            </p:nvSpPr>
            <p:spPr>
              <a:xfrm>
                <a:off x="4569849" y="1513748"/>
                <a:ext cx="1234533" cy="92333"/>
              </a:xfrm>
              <a:prstGeom prst="rect">
                <a:avLst/>
              </a:prstGeom>
              <a:solidFill>
                <a:srgbClr val="FFFFFF"/>
              </a:solidFill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163981">
                  <a:defRPr sz="1800">
                    <a:solidFill>
                      <a:srgbClr val="000000"/>
                    </a:solidFill>
                  </a:defRPr>
                </a:pPr>
                <a:r>
                  <a:rPr lang="en-US" sz="800" b="1" dirty="0">
                    <a:solidFill>
                      <a:schemeClr val="accent1"/>
                    </a:solidFill>
                  </a:rPr>
                  <a:t>DEVELOPMENT &amp; OPERATIONS</a:t>
                </a:r>
                <a:endParaRPr sz="8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6" name="Shape 1227"/>
              <p:cNvSpPr/>
              <p:nvPr/>
            </p:nvSpPr>
            <p:spPr>
              <a:xfrm>
                <a:off x="3517052" y="1513749"/>
                <a:ext cx="749578" cy="92333"/>
              </a:xfrm>
              <a:prstGeom prst="rect">
                <a:avLst/>
              </a:prstGeom>
              <a:solidFill>
                <a:srgbClr val="FFFFFF"/>
              </a:solidFill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163981">
                  <a:defRPr sz="1800">
                    <a:solidFill>
                      <a:srgbClr val="000000"/>
                    </a:solidFill>
                  </a:defRPr>
                </a:pPr>
                <a:r>
                  <a:rPr lang="en-US" sz="800" b="1" dirty="0">
                    <a:solidFill>
                      <a:schemeClr val="accent1"/>
                    </a:solidFill>
                  </a:rPr>
                  <a:t>MOBILE SERVICES</a:t>
                </a:r>
                <a:endParaRPr sz="8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7" name="Shape 1227"/>
              <p:cNvSpPr/>
              <p:nvPr/>
            </p:nvSpPr>
            <p:spPr>
              <a:xfrm>
                <a:off x="2462625" y="1513748"/>
                <a:ext cx="625846" cy="92333"/>
              </a:xfrm>
              <a:prstGeom prst="rect">
                <a:avLst/>
              </a:prstGeom>
              <a:solidFill>
                <a:srgbClr val="FFFFFF"/>
              </a:solidFill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163981">
                  <a:defRPr sz="1800">
                    <a:solidFill>
                      <a:srgbClr val="000000"/>
                    </a:solidFill>
                  </a:defRPr>
                </a:pPr>
                <a:r>
                  <a:rPr lang="en-US" sz="800" b="1" dirty="0">
                    <a:solidFill>
                      <a:schemeClr val="accent1"/>
                    </a:solidFill>
                  </a:rPr>
                  <a:t>APP SERVICES</a:t>
                </a:r>
                <a:endParaRPr sz="8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8" name="Shape 1227"/>
              <p:cNvSpPr/>
              <p:nvPr/>
            </p:nvSpPr>
            <p:spPr>
              <a:xfrm>
                <a:off x="1536837" y="1513748"/>
                <a:ext cx="510613" cy="92333"/>
              </a:xfrm>
              <a:prstGeom prst="rect">
                <a:avLst/>
              </a:prstGeom>
              <a:solidFill>
                <a:srgbClr val="FFFFFF"/>
              </a:solidFill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163981">
                  <a:defRPr sz="1800">
                    <a:solidFill>
                      <a:srgbClr val="000000"/>
                    </a:solidFill>
                  </a:defRPr>
                </a:pPr>
                <a:r>
                  <a:rPr lang="en-US" sz="800" b="1" dirty="0">
                    <a:solidFill>
                      <a:schemeClr val="accent1"/>
                    </a:solidFill>
                  </a:rPr>
                  <a:t>ANALYTICS</a:t>
                </a:r>
                <a:endParaRPr sz="8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9" name="Shape 1228"/>
              <p:cNvSpPr/>
              <p:nvPr/>
            </p:nvSpPr>
            <p:spPr>
              <a:xfrm>
                <a:off x="1642811" y="1696722"/>
                <a:ext cx="557841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>
                <a:lvl1pPr algn="r" defTabSz="256673">
                  <a:defRPr sz="1700">
                    <a:uFill>
                      <a:solidFill>
                        <a:srgbClr val="FFFFFF"/>
                      </a:solidFill>
                    </a:uFill>
                  </a:defRPr>
                </a:lvl1pPr>
              </a:lstStyle>
              <a:p>
                <a:pPr lvl="0" algn="l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851" dirty="0"/>
                  <a:t>Data</a:t>
                </a:r>
              </a:p>
              <a:p>
                <a:pPr lvl="0" algn="l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851" dirty="0"/>
                  <a:t>Warehousing</a:t>
                </a:r>
                <a:endParaRPr sz="851" dirty="0"/>
              </a:p>
            </p:txBody>
          </p:sp>
          <p:sp>
            <p:nvSpPr>
              <p:cNvPr id="170" name="Shape 1230"/>
              <p:cNvSpPr/>
              <p:nvPr/>
            </p:nvSpPr>
            <p:spPr>
              <a:xfrm>
                <a:off x="1642811" y="2226433"/>
                <a:ext cx="348864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/>
              <a:p>
                <a:pPr defTabSz="128333">
                  <a:defRPr sz="1800">
                    <a:solidFill>
                      <a:srgbClr val="000000"/>
                    </a:solidFill>
                  </a:defRPr>
                </a:pPr>
                <a:r>
                  <a:rPr lang="en-US" sz="851" dirty="0">
                    <a:uFill>
                      <a:solidFill>
                        <a:srgbClr val="FFFFFF"/>
                      </a:solidFill>
                    </a:uFill>
                  </a:rPr>
                  <a:t>Hadoop/Spark</a:t>
                </a:r>
                <a:endParaRPr sz="851" dirty="0"/>
              </a:p>
            </p:txBody>
          </p:sp>
          <p:sp>
            <p:nvSpPr>
              <p:cNvPr id="171" name="Shape 1232"/>
              <p:cNvSpPr/>
              <p:nvPr/>
            </p:nvSpPr>
            <p:spPr>
              <a:xfrm>
                <a:off x="1642811" y="2768318"/>
                <a:ext cx="610518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/>
              <a:p>
                <a:pPr defTabSz="128333">
                  <a:defRPr sz="1800">
                    <a:solidFill>
                      <a:srgbClr val="000000"/>
                    </a:solidFill>
                  </a:defRPr>
                </a:pPr>
                <a:r>
                  <a:rPr lang="en-US" sz="851" dirty="0">
                    <a:uFill>
                      <a:solidFill>
                        <a:srgbClr val="FFFFFF"/>
                      </a:solidFill>
                    </a:uFill>
                  </a:rPr>
                  <a:t>Streaming Data Collection</a:t>
                </a:r>
                <a:endParaRPr sz="851" dirty="0"/>
              </a:p>
            </p:txBody>
          </p:sp>
          <p:sp>
            <p:nvSpPr>
              <p:cNvPr id="172" name="Shape 1234"/>
              <p:cNvSpPr/>
              <p:nvPr/>
            </p:nvSpPr>
            <p:spPr>
              <a:xfrm>
                <a:off x="1642811" y="3053542"/>
                <a:ext cx="369999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>
                <a:lvl1pPr algn="r" defTabSz="256673">
                  <a:defRPr sz="1700">
                    <a:uFill>
                      <a:solidFill>
                        <a:srgbClr val="FFFFFF"/>
                      </a:solidFill>
                    </a:uFill>
                  </a:defRPr>
                </a:lvl1pPr>
              </a:lstStyle>
              <a:p>
                <a:pPr lvl="0" algn="l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851" dirty="0"/>
                  <a:t>Machine Learning</a:t>
                </a:r>
                <a:endParaRPr sz="851" dirty="0"/>
              </a:p>
            </p:txBody>
          </p:sp>
          <p:sp>
            <p:nvSpPr>
              <p:cNvPr id="173" name="Shape 1236"/>
              <p:cNvSpPr/>
              <p:nvPr/>
            </p:nvSpPr>
            <p:spPr>
              <a:xfrm>
                <a:off x="1642811" y="3327372"/>
                <a:ext cx="348863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/>
              <a:p>
                <a:pPr defTabSz="128333">
                  <a:defRPr sz="1800">
                    <a:solidFill>
                      <a:srgbClr val="000000"/>
                    </a:solidFill>
                  </a:defRPr>
                </a:pPr>
                <a:r>
                  <a:rPr lang="en-US" sz="851" dirty="0">
                    <a:uFill>
                      <a:solidFill>
                        <a:srgbClr val="FFFFFF"/>
                      </a:solidFill>
                    </a:uFill>
                  </a:rPr>
                  <a:t>Elastic Search</a:t>
                </a:r>
                <a:endParaRPr sz="851" dirty="0"/>
              </a:p>
            </p:txBody>
          </p:sp>
          <p:sp>
            <p:nvSpPr>
              <p:cNvPr id="178" name="Shape 1228"/>
              <p:cNvSpPr/>
              <p:nvPr/>
            </p:nvSpPr>
            <p:spPr>
              <a:xfrm>
                <a:off x="2758060" y="1696722"/>
                <a:ext cx="492076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>
                <a:lvl1pPr algn="r" defTabSz="256673">
                  <a:defRPr sz="1700">
                    <a:uFill>
                      <a:solidFill>
                        <a:srgbClr val="FFFFFF"/>
                      </a:solidFill>
                    </a:uFill>
                  </a:defRPr>
                </a:lvl1pPr>
              </a:lstStyle>
              <a:p>
                <a:pPr lvl="0" algn="l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851" dirty="0"/>
                  <a:t>Queuing &amp; Notifications</a:t>
                </a:r>
                <a:endParaRPr sz="851" dirty="0"/>
              </a:p>
            </p:txBody>
          </p:sp>
          <p:sp>
            <p:nvSpPr>
              <p:cNvPr id="179" name="Shape 1230"/>
              <p:cNvSpPr/>
              <p:nvPr/>
            </p:nvSpPr>
            <p:spPr>
              <a:xfrm>
                <a:off x="2758061" y="2156655"/>
                <a:ext cx="381154" cy="1397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/>
              <a:p>
                <a:pPr defTabSz="128333">
                  <a:defRPr sz="1800">
                    <a:solidFill>
                      <a:srgbClr val="000000"/>
                    </a:solidFill>
                  </a:defRPr>
                </a:pPr>
                <a:r>
                  <a:rPr lang="en-US" sz="851" dirty="0">
                    <a:uFill>
                      <a:solidFill>
                        <a:srgbClr val="FFFFFF"/>
                      </a:solidFill>
                    </a:uFill>
                  </a:rPr>
                  <a:t>Workflow</a:t>
                </a:r>
                <a:endParaRPr sz="851" dirty="0"/>
              </a:p>
            </p:txBody>
          </p:sp>
          <p:sp>
            <p:nvSpPr>
              <p:cNvPr id="180" name="Shape 1232"/>
              <p:cNvSpPr/>
              <p:nvPr/>
            </p:nvSpPr>
            <p:spPr>
              <a:xfrm>
                <a:off x="2758061" y="2562510"/>
                <a:ext cx="303510" cy="1397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/>
              <a:p>
                <a:pPr defTabSz="128333">
                  <a:defRPr sz="1800">
                    <a:solidFill>
                      <a:srgbClr val="000000"/>
                    </a:solidFill>
                  </a:defRPr>
                </a:pPr>
                <a:r>
                  <a:rPr lang="en-US" sz="851" dirty="0">
                    <a:uFill>
                      <a:solidFill>
                        <a:srgbClr val="FFFFFF"/>
                      </a:solidFill>
                    </a:uFill>
                  </a:rPr>
                  <a:t>Search</a:t>
                </a:r>
                <a:endParaRPr sz="851" dirty="0"/>
              </a:p>
            </p:txBody>
          </p:sp>
          <p:sp>
            <p:nvSpPr>
              <p:cNvPr id="181" name="Shape 1234"/>
              <p:cNvSpPr/>
              <p:nvPr/>
            </p:nvSpPr>
            <p:spPr>
              <a:xfrm>
                <a:off x="2758062" y="2960245"/>
                <a:ext cx="259142" cy="1397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>
                <a:lvl1pPr algn="r" defTabSz="256673">
                  <a:defRPr sz="1700">
                    <a:uFill>
                      <a:solidFill>
                        <a:srgbClr val="FFFFFF"/>
                      </a:solidFill>
                    </a:uFill>
                  </a:defRPr>
                </a:lvl1pPr>
              </a:lstStyle>
              <a:p>
                <a:pPr lvl="0" algn="l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851" dirty="0"/>
                  <a:t>Email</a:t>
                </a:r>
                <a:endParaRPr sz="851" dirty="0"/>
              </a:p>
            </p:txBody>
          </p:sp>
          <p:sp>
            <p:nvSpPr>
              <p:cNvPr id="182" name="Shape 1236"/>
              <p:cNvSpPr/>
              <p:nvPr/>
            </p:nvSpPr>
            <p:spPr>
              <a:xfrm>
                <a:off x="2758063" y="3376472"/>
                <a:ext cx="492074" cy="1397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/>
              <a:p>
                <a:pPr defTabSz="128333">
                  <a:defRPr sz="1800">
                    <a:solidFill>
                      <a:srgbClr val="000000"/>
                    </a:solidFill>
                  </a:defRPr>
                </a:pPr>
                <a:r>
                  <a:rPr lang="en-US" sz="851" dirty="0">
                    <a:uFill>
                      <a:solidFill>
                        <a:srgbClr val="FFFFFF"/>
                      </a:solidFill>
                    </a:uFill>
                  </a:rPr>
                  <a:t>Transcoding</a:t>
                </a:r>
                <a:endParaRPr sz="851" dirty="0"/>
              </a:p>
            </p:txBody>
          </p:sp>
          <p:sp>
            <p:nvSpPr>
              <p:cNvPr id="183" name="Shape 1228"/>
              <p:cNvSpPr/>
              <p:nvPr/>
            </p:nvSpPr>
            <p:spPr>
              <a:xfrm>
                <a:off x="4924946" y="1696722"/>
                <a:ext cx="546150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>
                <a:lvl1pPr algn="r" defTabSz="256673">
                  <a:defRPr sz="1700">
                    <a:uFill>
                      <a:solidFill>
                        <a:srgbClr val="FFFFFF"/>
                      </a:solidFill>
                    </a:uFill>
                  </a:defRPr>
                </a:lvl1pPr>
              </a:lstStyle>
              <a:p>
                <a:pPr lvl="0" algn="l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851" dirty="0"/>
                  <a:t>One-click App Deployment</a:t>
                </a:r>
                <a:endParaRPr sz="851" dirty="0"/>
              </a:p>
            </p:txBody>
          </p:sp>
          <p:sp>
            <p:nvSpPr>
              <p:cNvPr id="184" name="Shape 1230"/>
              <p:cNvSpPr/>
              <p:nvPr/>
            </p:nvSpPr>
            <p:spPr>
              <a:xfrm>
                <a:off x="3845780" y="2272213"/>
                <a:ext cx="374835" cy="1397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/>
              <a:p>
                <a:pPr defTabSz="128333">
                  <a:defRPr sz="1800">
                    <a:solidFill>
                      <a:srgbClr val="000000"/>
                    </a:solidFill>
                  </a:defRPr>
                </a:pPr>
                <a:r>
                  <a:rPr lang="en-US" sz="851" dirty="0">
                    <a:uFill>
                      <a:solidFill>
                        <a:srgbClr val="FFFFFF"/>
                      </a:solidFill>
                    </a:uFill>
                  </a:rPr>
                  <a:t>Identity</a:t>
                </a:r>
                <a:endParaRPr sz="851" dirty="0"/>
              </a:p>
            </p:txBody>
          </p:sp>
          <p:sp>
            <p:nvSpPr>
              <p:cNvPr id="185" name="Shape 1232"/>
              <p:cNvSpPr/>
              <p:nvPr/>
            </p:nvSpPr>
            <p:spPr>
              <a:xfrm>
                <a:off x="3845780" y="2551817"/>
                <a:ext cx="313829" cy="1397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/>
              <a:p>
                <a:pPr defTabSz="128333">
                  <a:defRPr sz="1800">
                    <a:solidFill>
                      <a:srgbClr val="000000"/>
                    </a:solidFill>
                  </a:defRPr>
                </a:pPr>
                <a:r>
                  <a:rPr lang="en-US" sz="851" dirty="0">
                    <a:uFill>
                      <a:solidFill>
                        <a:srgbClr val="FFFFFF"/>
                      </a:solidFill>
                    </a:uFill>
                  </a:rPr>
                  <a:t>Sync</a:t>
                </a:r>
                <a:endParaRPr sz="851" dirty="0"/>
              </a:p>
            </p:txBody>
          </p:sp>
          <p:sp>
            <p:nvSpPr>
              <p:cNvPr id="186" name="Shape 1234"/>
              <p:cNvSpPr/>
              <p:nvPr/>
            </p:nvSpPr>
            <p:spPr>
              <a:xfrm>
                <a:off x="3845780" y="3064694"/>
                <a:ext cx="669261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>
                <a:lvl1pPr algn="r" defTabSz="256673">
                  <a:defRPr sz="1700">
                    <a:uFill>
                      <a:solidFill>
                        <a:srgbClr val="FFFFFF"/>
                      </a:solidFill>
                    </a:uFill>
                  </a:defRPr>
                </a:lvl1pPr>
              </a:lstStyle>
              <a:p>
                <a:pPr lvl="0" algn="l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851" dirty="0"/>
                  <a:t>Mobile App Testing</a:t>
                </a:r>
                <a:endParaRPr sz="851" dirty="0"/>
              </a:p>
            </p:txBody>
          </p:sp>
          <p:sp>
            <p:nvSpPr>
              <p:cNvPr id="187" name="Shape 1236"/>
              <p:cNvSpPr/>
              <p:nvPr/>
            </p:nvSpPr>
            <p:spPr>
              <a:xfrm>
                <a:off x="3845782" y="3327373"/>
                <a:ext cx="502392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/>
              <a:p>
                <a:pPr defTabSz="128333">
                  <a:defRPr sz="1800">
                    <a:solidFill>
                      <a:srgbClr val="000000"/>
                    </a:solidFill>
                  </a:defRPr>
                </a:pPr>
                <a:r>
                  <a:rPr lang="en-US" sz="851" dirty="0">
                    <a:uFill>
                      <a:solidFill>
                        <a:srgbClr val="FFFFFF"/>
                      </a:solidFill>
                    </a:uFill>
                  </a:rPr>
                  <a:t>Push</a:t>
                </a:r>
              </a:p>
              <a:p>
                <a:pPr defTabSz="128333">
                  <a:defRPr sz="1800">
                    <a:solidFill>
                      <a:srgbClr val="000000"/>
                    </a:solidFill>
                  </a:defRPr>
                </a:pPr>
                <a:r>
                  <a:rPr lang="en-US" sz="851" dirty="0">
                    <a:uFill>
                      <a:solidFill>
                        <a:srgbClr val="FFFFFF"/>
                      </a:solidFill>
                    </a:uFill>
                  </a:rPr>
                  <a:t>Notifications</a:t>
                </a:r>
                <a:endParaRPr sz="851" dirty="0"/>
              </a:p>
            </p:txBody>
          </p:sp>
          <p:sp>
            <p:nvSpPr>
              <p:cNvPr id="188" name="Shape 1228"/>
              <p:cNvSpPr/>
              <p:nvPr/>
            </p:nvSpPr>
            <p:spPr>
              <a:xfrm>
                <a:off x="4924945" y="2025264"/>
                <a:ext cx="712531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>
                <a:lvl1pPr algn="r" defTabSz="256673">
                  <a:defRPr sz="1700">
                    <a:uFill>
                      <a:solidFill>
                        <a:srgbClr val="FFFFFF"/>
                      </a:solidFill>
                    </a:uFill>
                  </a:defRPr>
                </a:lvl1pPr>
              </a:lstStyle>
              <a:p>
                <a:pPr lvl="0" algn="l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851" dirty="0"/>
                  <a:t>DevOps Resource Management</a:t>
                </a:r>
                <a:endParaRPr sz="851" dirty="0"/>
              </a:p>
            </p:txBody>
          </p:sp>
          <p:sp>
            <p:nvSpPr>
              <p:cNvPr id="189" name="Shape 1228"/>
              <p:cNvSpPr/>
              <p:nvPr/>
            </p:nvSpPr>
            <p:spPr>
              <a:xfrm>
                <a:off x="4924946" y="2365700"/>
                <a:ext cx="785496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>
                <a:lvl1pPr algn="r" defTabSz="256673">
                  <a:defRPr sz="1700">
                    <a:uFill>
                      <a:solidFill>
                        <a:srgbClr val="FFFFFF"/>
                      </a:solidFill>
                    </a:uFill>
                  </a:defRPr>
                </a:lvl1pPr>
              </a:lstStyle>
              <a:p>
                <a:pPr lvl="0" algn="l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851" dirty="0"/>
                  <a:t>Application Lifecycle Management</a:t>
                </a:r>
                <a:endParaRPr sz="851" dirty="0"/>
              </a:p>
            </p:txBody>
          </p:sp>
          <p:sp>
            <p:nvSpPr>
              <p:cNvPr id="190" name="Shape 1228"/>
              <p:cNvSpPr/>
              <p:nvPr/>
            </p:nvSpPr>
            <p:spPr>
              <a:xfrm>
                <a:off x="4924946" y="2730614"/>
                <a:ext cx="440775" cy="1397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>
                <a:lvl1pPr algn="r" defTabSz="256673">
                  <a:defRPr sz="1700">
                    <a:uFill>
                      <a:solidFill>
                        <a:srgbClr val="FFFFFF"/>
                      </a:solidFill>
                    </a:uFill>
                  </a:defRPr>
                </a:lvl1pPr>
              </a:lstStyle>
              <a:p>
                <a:pPr lvl="0" algn="l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851" dirty="0"/>
                  <a:t>Containers</a:t>
                </a:r>
                <a:endParaRPr sz="851" dirty="0"/>
              </a:p>
            </p:txBody>
          </p:sp>
          <p:sp>
            <p:nvSpPr>
              <p:cNvPr id="191" name="Shape 1228"/>
              <p:cNvSpPr/>
              <p:nvPr/>
            </p:nvSpPr>
            <p:spPr>
              <a:xfrm>
                <a:off x="4924946" y="3050729"/>
                <a:ext cx="346493" cy="1397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>
                <a:lvl1pPr algn="r" defTabSz="256673">
                  <a:defRPr sz="1700">
                    <a:uFill>
                      <a:solidFill>
                        <a:srgbClr val="FFFFFF"/>
                      </a:solidFill>
                    </a:uFill>
                  </a:defRPr>
                </a:lvl1pPr>
              </a:lstStyle>
              <a:p>
                <a:pPr lvl="0" algn="l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851" dirty="0"/>
                  <a:t>Triggers</a:t>
                </a:r>
                <a:endParaRPr sz="851" dirty="0"/>
              </a:p>
            </p:txBody>
          </p:sp>
          <p:sp>
            <p:nvSpPr>
              <p:cNvPr id="192" name="Shape 1228"/>
              <p:cNvSpPr/>
              <p:nvPr/>
            </p:nvSpPr>
            <p:spPr>
              <a:xfrm>
                <a:off x="4924946" y="3333598"/>
                <a:ext cx="440775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>
                <a:lvl1pPr algn="r" defTabSz="256673">
                  <a:defRPr sz="1700">
                    <a:uFill>
                      <a:solidFill>
                        <a:srgbClr val="FFFFFF"/>
                      </a:solidFill>
                    </a:uFill>
                  </a:defRPr>
                </a:lvl1pPr>
              </a:lstStyle>
              <a:p>
                <a:pPr lvl="0" algn="l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851" dirty="0"/>
                  <a:t>Resource Templates</a:t>
                </a:r>
                <a:endParaRPr sz="851" dirty="0"/>
              </a:p>
            </p:txBody>
          </p:sp>
          <p:pic>
            <p:nvPicPr>
              <p:cNvPr id="291" name="Picture 290" descr="Analytics_data-warehousing.png"/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07291" y="1655662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292" name="Picture 291" descr="Analytics_hadoop-spark.png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07291" y="2187164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293" name="Picture 292" descr="Analytics_elasticsearch.png"/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07291" y="3286313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294" name="Picture 293" descr="Analytics_machine-learning.png"/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07291" y="3017259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296" name="Picture 295" descr="App-Services_transcoding.png"/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23639" y="3286313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297" name="Picture 296" descr="App-Services_queuing-notifications.png"/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23639" y="1655662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298" name="Picture 297" descr="App-Services_email.png"/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23639" y="2878651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299" name="Picture 298" descr="Mobile-Services_api-gateway.png"/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11521" y="1655662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300" name="Picture 299" descr="Mobile-Services_identity.png"/>
              <p:cNvPicPr>
                <a:picLocks noChangeAspect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11521" y="2197247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302" name="Picture 301" descr="Mobile-Services_push-notifications.png"/>
              <p:cNvPicPr>
                <a:picLocks noChangeAspect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11521" y="3286313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303" name="Picture 302" descr="Mobile-Services_sync.png"/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11521" y="2470772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304" name="Picture 303" descr="Development-Operations_application-lifecycle-management.png"/>
              <p:cNvPicPr>
                <a:picLocks noChangeAspect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69849" y="3286313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305" name="Picture 304" descr="Development-Operations_containers.png"/>
              <p:cNvPicPr>
                <a:picLocks noChangeAspect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69849" y="1655662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306" name="Picture 305" descr="Development-Operations_devops-resource-management.png"/>
              <p:cNvPicPr>
                <a:picLocks noChangeAspect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69849" y="2960182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307" name="Picture 306" descr="Development-Operations_oneclick-app-deployment.png"/>
              <p:cNvPicPr>
                <a:picLocks noChangeAspect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69849" y="2634052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308" name="Picture 307" descr="Development-Operations_triggers.png"/>
              <p:cNvPicPr>
                <a:picLocks noChangeAspect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69849" y="1981792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309" name="Picture 308" descr="Development-Operations_lifecycle.png"/>
              <p:cNvPicPr>
                <a:picLocks noChangeAspect="1"/>
              </p:cNvPicPr>
              <p:nvPr/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69849" y="2307922"/>
                <a:ext cx="320040" cy="320040"/>
              </a:xfrm>
              <a:prstGeom prst="rect">
                <a:avLst/>
              </a:prstGeom>
            </p:spPr>
          </p:pic>
          <p:sp>
            <p:nvSpPr>
              <p:cNvPr id="310" name="Shape 1230"/>
              <p:cNvSpPr/>
              <p:nvPr/>
            </p:nvSpPr>
            <p:spPr>
              <a:xfrm>
                <a:off x="3845780" y="1696722"/>
                <a:ext cx="420850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/>
              <a:p>
                <a:pPr defTabSz="128333">
                  <a:defRPr sz="1800">
                    <a:solidFill>
                      <a:srgbClr val="000000"/>
                    </a:solidFill>
                  </a:defRPr>
                </a:pPr>
                <a:r>
                  <a:rPr lang="en-US" sz="851" dirty="0">
                    <a:uFill>
                      <a:solidFill>
                        <a:srgbClr val="FFFFFF"/>
                      </a:solidFill>
                    </a:uFill>
                  </a:rPr>
                  <a:t>API Gateway</a:t>
                </a:r>
                <a:endParaRPr sz="851" dirty="0"/>
              </a:p>
            </p:txBody>
          </p:sp>
          <p:pic>
            <p:nvPicPr>
              <p:cNvPr id="311" name="Picture 310" descr="App-Services_workflow.png"/>
              <p:cNvPicPr>
                <a:picLocks noChangeAspect="1"/>
              </p:cNvPicPr>
              <p:nvPr/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26297" y="2063325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312" name="Picture 311" descr="App-Services_search.png"/>
              <p:cNvPicPr>
                <a:picLocks noChangeAspect="1"/>
              </p:cNvPicPr>
              <p:nvPr/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23639" y="2470988"/>
                <a:ext cx="320040" cy="320040"/>
              </a:xfrm>
              <a:prstGeom prst="rect">
                <a:avLst/>
              </a:prstGeom>
            </p:spPr>
          </p:pic>
          <p:sp>
            <p:nvSpPr>
              <p:cNvPr id="317" name="Shape 1232"/>
              <p:cNvSpPr/>
              <p:nvPr/>
            </p:nvSpPr>
            <p:spPr>
              <a:xfrm>
                <a:off x="1642811" y="2494806"/>
                <a:ext cx="610518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/>
              <a:p>
                <a:pPr defTabSz="128333">
                  <a:defRPr sz="1800">
                    <a:solidFill>
                      <a:srgbClr val="000000"/>
                    </a:solidFill>
                  </a:defRPr>
                </a:pPr>
                <a:r>
                  <a:rPr lang="en-US" sz="851" dirty="0">
                    <a:uFill>
                      <a:solidFill>
                        <a:srgbClr val="FFFFFF"/>
                      </a:solidFill>
                    </a:uFill>
                  </a:rPr>
                  <a:t>Streaming Data Analysis</a:t>
                </a:r>
                <a:endParaRPr sz="851" dirty="0"/>
              </a:p>
            </p:txBody>
          </p:sp>
          <p:pic>
            <p:nvPicPr>
              <p:cNvPr id="318" name="Picture 317" descr="Analytics_realtime-streaming-data.png"/>
              <p:cNvPicPr>
                <a:picLocks noChangeAspect="1"/>
              </p:cNvPicPr>
              <p:nvPr/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07291" y="2462309"/>
                <a:ext cx="320040" cy="320040"/>
              </a:xfrm>
              <a:prstGeom prst="rect">
                <a:avLst/>
              </a:prstGeom>
            </p:spPr>
          </p:pic>
          <p:sp>
            <p:nvSpPr>
              <p:cNvPr id="326" name="Shape 1228"/>
              <p:cNvSpPr/>
              <p:nvPr/>
            </p:nvSpPr>
            <p:spPr>
              <a:xfrm>
                <a:off x="1642811" y="1963470"/>
                <a:ext cx="517118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>
                <a:lvl1pPr algn="r" defTabSz="256673">
                  <a:defRPr sz="1700">
                    <a:uFill>
                      <a:solidFill>
                        <a:srgbClr val="FFFFFF"/>
                      </a:solidFill>
                    </a:uFill>
                  </a:defRPr>
                </a:lvl1pPr>
              </a:lstStyle>
              <a:p>
                <a:pPr lvl="0" algn="l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851" dirty="0"/>
                  <a:t>Business Intelligence</a:t>
                </a:r>
                <a:endParaRPr sz="851" dirty="0"/>
              </a:p>
            </p:txBody>
          </p:sp>
          <p:sp>
            <p:nvSpPr>
              <p:cNvPr id="332" name="Shape 1234"/>
              <p:cNvSpPr/>
              <p:nvPr/>
            </p:nvSpPr>
            <p:spPr>
              <a:xfrm>
                <a:off x="3845781" y="2781585"/>
                <a:ext cx="380380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>
                <a:lvl1pPr algn="r" defTabSz="256673">
                  <a:defRPr sz="1700">
                    <a:uFill>
                      <a:solidFill>
                        <a:srgbClr val="FFFFFF"/>
                      </a:solidFill>
                    </a:uFill>
                  </a:defRPr>
                </a:lvl1pPr>
              </a:lstStyle>
              <a:p>
                <a:pPr lvl="0" algn="l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851" dirty="0"/>
                  <a:t>Mobile</a:t>
                </a:r>
              </a:p>
              <a:p>
                <a:pPr lvl="0" algn="l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851" dirty="0"/>
                  <a:t>Analytics</a:t>
                </a:r>
                <a:endParaRPr sz="851" dirty="0"/>
              </a:p>
            </p:txBody>
          </p:sp>
          <p:pic>
            <p:nvPicPr>
              <p:cNvPr id="333" name="Picture 332" descr="Mobile-Services_mobile-analytics.png"/>
              <p:cNvPicPr>
                <a:picLocks noChangeAspect="1"/>
              </p:cNvPicPr>
              <p:nvPr/>
            </p:nvPicPr>
            <p:blipFill>
              <a:blip r:embed="rId4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11521" y="2737812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342" name="Picture 341" descr="Analytics_business-intelligence-42.png"/>
              <p:cNvPicPr>
                <a:picLocks noChangeAspect="1"/>
              </p:cNvPicPr>
              <p:nvPr/>
            </p:nvPicPr>
            <p:blipFill>
              <a:blip r:embed="rId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0580" y="1924409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214" name="Picture 213" descr="Analytics_streaming-data-collection.png"/>
              <p:cNvPicPr>
                <a:picLocks noChangeAspect="1"/>
              </p:cNvPicPr>
              <p:nvPr/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0687" y="2739198"/>
                <a:ext cx="320040" cy="320040"/>
              </a:xfrm>
              <a:prstGeom prst="rect">
                <a:avLst/>
              </a:prstGeom>
            </p:spPr>
          </p:pic>
          <p:sp>
            <p:nvSpPr>
              <p:cNvPr id="231" name="Shape 1234"/>
              <p:cNvSpPr/>
              <p:nvPr/>
            </p:nvSpPr>
            <p:spPr>
              <a:xfrm>
                <a:off x="3845780" y="1965993"/>
                <a:ext cx="669261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>
                <a:lvl1pPr algn="r" defTabSz="256673">
                  <a:defRPr sz="1700">
                    <a:uFill>
                      <a:solidFill>
                        <a:srgbClr val="FFFFFF"/>
                      </a:solidFill>
                    </a:uFill>
                  </a:defRPr>
                </a:lvl1pPr>
              </a:lstStyle>
              <a:p>
                <a:pPr lvl="0" algn="l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851" dirty="0"/>
                  <a:t>Single Integrated Console</a:t>
                </a:r>
                <a:endParaRPr sz="851" dirty="0"/>
              </a:p>
            </p:txBody>
          </p:sp>
          <p:pic>
            <p:nvPicPr>
              <p:cNvPr id="260" name="Picture 259" descr="Mobile-Services_single-integrated-console.png"/>
              <p:cNvPicPr>
                <a:picLocks noChangeAspect="1"/>
              </p:cNvPicPr>
              <p:nvPr/>
            </p:nvPicPr>
            <p:blipFill>
              <a:blip r:embed="rId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1521" y="1926239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1026" name="Picture 2" descr="https://maxis-service-prod-pdx.amazon.com/issues/d5f7e553-40bb-49f9-968e-3dffc464989a/attachments/33fae5a527635f30632e80d990963eb50f5d382de8bc310973c7f18566f43c6d_5ef83d3b-74a9-4ade-a679-f9f303c6cf19"/>
              <p:cNvPicPr>
                <a:picLocks noChangeAspect="1" noChangeArrowheads="1"/>
              </p:cNvPicPr>
              <p:nvPr/>
            </p:nvPicPr>
            <p:blipFill>
              <a:blip r:embed="rId4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2126" y="3009803"/>
                <a:ext cx="320040" cy="32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" name="Group 25"/>
            <p:cNvGrpSpPr/>
            <p:nvPr/>
          </p:nvGrpSpPr>
          <p:grpSpPr>
            <a:xfrm>
              <a:off x="1259968" y="673205"/>
              <a:ext cx="7713492" cy="456893"/>
              <a:chOff x="1259968" y="795217"/>
              <a:chExt cx="7713492" cy="456893"/>
            </a:xfrm>
          </p:grpSpPr>
          <p:sp>
            <p:nvSpPr>
              <p:cNvPr id="347" name="Rectangle 346"/>
              <p:cNvSpPr/>
              <p:nvPr/>
            </p:nvSpPr>
            <p:spPr>
              <a:xfrm>
                <a:off x="1259968" y="840335"/>
                <a:ext cx="7713492" cy="411775"/>
              </a:xfrm>
              <a:prstGeom prst="rect">
                <a:avLst/>
              </a:prstGeom>
              <a:noFill/>
              <a:ln w="9525" cmpd="sng">
                <a:solidFill>
                  <a:srgbClr val="BFBFB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49" name="Shape 1227"/>
              <p:cNvSpPr/>
              <p:nvPr/>
            </p:nvSpPr>
            <p:spPr>
              <a:xfrm>
                <a:off x="4273849" y="795217"/>
                <a:ext cx="1429306" cy="92333"/>
              </a:xfrm>
              <a:prstGeom prst="rect">
                <a:avLst/>
              </a:prstGeom>
              <a:solidFill>
                <a:srgbClr val="FFFFFF"/>
              </a:solidFill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163981">
                  <a:defRPr sz="1800">
                    <a:solidFill>
                      <a:srgbClr val="000000"/>
                    </a:solidFill>
                  </a:defRPr>
                </a:pPr>
                <a:r>
                  <a:rPr lang="en-US" sz="800" b="1" dirty="0">
                    <a:solidFill>
                      <a:srgbClr val="6D6E6D"/>
                    </a:solidFill>
                  </a:rPr>
                  <a:t>TECHNICAL &amp; BUSINESS SUPPORT</a:t>
                </a:r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1339798" y="908065"/>
                <a:ext cx="706288" cy="320040"/>
                <a:chOff x="1339798" y="1052249"/>
                <a:chExt cx="706288" cy="320040"/>
              </a:xfrm>
            </p:grpSpPr>
            <p:pic>
              <p:nvPicPr>
                <p:cNvPr id="200" name="Picture 199" descr="Marchitecture_Support_support.png"/>
                <p:cNvPicPr>
                  <a:picLocks noChangeAspect="1"/>
                </p:cNvPicPr>
                <p:nvPr/>
              </p:nvPicPr>
              <p:blipFill>
                <a:blip r:embed="rId5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9798" y="1052249"/>
                  <a:ext cx="320040" cy="320040"/>
                </a:xfrm>
                <a:prstGeom prst="rect">
                  <a:avLst/>
                </a:prstGeom>
              </p:spPr>
            </p:pic>
            <p:sp>
              <p:nvSpPr>
                <p:cNvPr id="351" name="Shape 1234"/>
                <p:cNvSpPr/>
                <p:nvPr/>
              </p:nvSpPr>
              <p:spPr>
                <a:xfrm>
                  <a:off x="1651010" y="1142408"/>
                  <a:ext cx="395076" cy="1397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>
                  <a:lvl1pPr algn="r" defTabSz="256673">
                    <a:defRPr sz="1700">
                      <a:uFill>
                        <a:solidFill>
                          <a:srgbClr val="FFFFFF"/>
                        </a:solidFill>
                      </a:uFill>
                    </a:defRPr>
                  </a:lvl1pPr>
                </a:lstStyle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851" dirty="0"/>
                    <a:t>Support</a:t>
                  </a:r>
                  <a:endParaRPr sz="851" dirty="0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2395498" y="900153"/>
                <a:ext cx="854163" cy="320040"/>
                <a:chOff x="2234308" y="1044337"/>
                <a:chExt cx="854163" cy="320040"/>
              </a:xfrm>
            </p:grpSpPr>
            <p:pic>
              <p:nvPicPr>
                <p:cNvPr id="202" name="Picture 201" descr="Marchitecture_Support_professional-services.png"/>
                <p:cNvPicPr>
                  <a:picLocks noChangeAspect="1"/>
                </p:cNvPicPr>
                <p:nvPr/>
              </p:nvPicPr>
              <p:blipFill>
                <a:blip r:embed="rId5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4308" y="1044337"/>
                  <a:ext cx="320040" cy="320040"/>
                </a:xfrm>
                <a:prstGeom prst="rect">
                  <a:avLst/>
                </a:prstGeom>
              </p:spPr>
            </p:pic>
            <p:sp>
              <p:nvSpPr>
                <p:cNvPr id="353" name="Shape 1234"/>
                <p:cNvSpPr/>
                <p:nvPr/>
              </p:nvSpPr>
              <p:spPr>
                <a:xfrm>
                  <a:off x="2559215" y="1093309"/>
                  <a:ext cx="529256" cy="2379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>
                  <a:lvl1pPr algn="r" defTabSz="256673">
                    <a:defRPr sz="1700">
                      <a:uFill>
                        <a:solidFill>
                          <a:srgbClr val="FFFFFF"/>
                        </a:solidFill>
                      </a:uFill>
                    </a:defRPr>
                  </a:lvl1pPr>
                </a:lstStyle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851" dirty="0"/>
                    <a:t>Professional Services</a:t>
                  </a: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6824456" y="900024"/>
                <a:ext cx="831885" cy="336121"/>
                <a:chOff x="6080055" y="1044208"/>
                <a:chExt cx="831885" cy="336121"/>
              </a:xfrm>
            </p:grpSpPr>
            <p:pic>
              <p:nvPicPr>
                <p:cNvPr id="198" name="Picture 197" descr="Marchitecture_Support_account-management.png"/>
                <p:cNvPicPr>
                  <a:picLocks noChangeAspect="1"/>
                </p:cNvPicPr>
                <p:nvPr/>
              </p:nvPicPr>
              <p:blipFill>
                <a:blip r:embed="rId5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80055" y="1052249"/>
                  <a:ext cx="320040" cy="320040"/>
                </a:xfrm>
                <a:prstGeom prst="rect">
                  <a:avLst/>
                </a:prstGeom>
              </p:spPr>
            </p:pic>
            <p:sp>
              <p:nvSpPr>
                <p:cNvPr id="355" name="Shape 1234"/>
                <p:cNvSpPr/>
                <p:nvPr/>
              </p:nvSpPr>
              <p:spPr>
                <a:xfrm>
                  <a:off x="6400607" y="1044208"/>
                  <a:ext cx="511333" cy="3361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>
                  <a:lvl1pPr algn="r" defTabSz="256673">
                    <a:defRPr sz="1700">
                      <a:uFill>
                        <a:solidFill>
                          <a:srgbClr val="FFFFFF"/>
                        </a:solidFill>
                      </a:uFill>
                    </a:defRPr>
                  </a:lvl1pPr>
                </a:lstStyle>
                <a:p>
                  <a:pPr algn="l" defTabSz="128333">
                    <a:defRPr sz="1800">
                      <a:solidFill>
                        <a:srgbClr val="000000"/>
                      </a:solidFill>
                    </a:defRPr>
                  </a:pPr>
                  <a:r>
                    <a:rPr lang="en-US" sz="851" dirty="0"/>
                    <a:t>Account Management</a:t>
                  </a: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3576889" y="908065"/>
                <a:ext cx="775175" cy="320040"/>
                <a:chOff x="3266800" y="1052249"/>
                <a:chExt cx="775175" cy="320040"/>
              </a:xfrm>
            </p:grpSpPr>
            <p:pic>
              <p:nvPicPr>
                <p:cNvPr id="208" name="Picture 207" descr="Marchitecture_Support_partner-ecosystem.png"/>
                <p:cNvPicPr>
                  <a:picLocks noChangeAspect="1"/>
                </p:cNvPicPr>
                <p:nvPr/>
              </p:nvPicPr>
              <p:blipFill>
                <a:blip r:embed="rId5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66800" y="1052249"/>
                  <a:ext cx="320040" cy="320040"/>
                </a:xfrm>
                <a:prstGeom prst="rect">
                  <a:avLst/>
                </a:prstGeom>
              </p:spPr>
            </p:pic>
            <p:sp>
              <p:nvSpPr>
                <p:cNvPr id="358" name="Shape 1236"/>
                <p:cNvSpPr/>
                <p:nvPr/>
              </p:nvSpPr>
              <p:spPr>
                <a:xfrm>
                  <a:off x="3585128" y="1093309"/>
                  <a:ext cx="456847" cy="2379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/>
                <a:p>
                  <a:pPr defTabSz="128333">
                    <a:defRPr sz="1800">
                      <a:solidFill>
                        <a:srgbClr val="000000"/>
                      </a:solidFill>
                    </a:defRPr>
                  </a:pPr>
                  <a:r>
                    <a:rPr lang="en-US" sz="851" dirty="0">
                      <a:uFill>
                        <a:solidFill>
                          <a:srgbClr val="FFFFFF"/>
                        </a:solidFill>
                      </a:uFill>
                    </a:rPr>
                    <a:t>Partner </a:t>
                  </a:r>
                  <a:r>
                    <a:rPr lang="en-US" sz="851" dirty="0"/>
                    <a:t>Ecosystem</a:t>
                  </a: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5766196" y="908065"/>
                <a:ext cx="769591" cy="320040"/>
                <a:chOff x="5053839" y="1052249"/>
                <a:chExt cx="769591" cy="320040"/>
              </a:xfrm>
            </p:grpSpPr>
            <p:pic>
              <p:nvPicPr>
                <p:cNvPr id="194" name="Picture 193" descr="Marchitecture_Support_solutions-architects.png"/>
                <p:cNvPicPr>
                  <a:picLocks noChangeAspect="1"/>
                </p:cNvPicPr>
                <p:nvPr/>
              </p:nvPicPr>
              <p:blipFill>
                <a:blip r:embed="rId5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3839" y="1052249"/>
                  <a:ext cx="320040" cy="320040"/>
                </a:xfrm>
                <a:prstGeom prst="rect">
                  <a:avLst/>
                </a:prstGeom>
              </p:spPr>
            </p:pic>
            <p:sp>
              <p:nvSpPr>
                <p:cNvPr id="361" name="Shape 1234"/>
                <p:cNvSpPr/>
                <p:nvPr/>
              </p:nvSpPr>
              <p:spPr>
                <a:xfrm>
                  <a:off x="5373502" y="1093309"/>
                  <a:ext cx="449928" cy="2379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>
                  <a:lvl1pPr algn="r" defTabSz="256673">
                    <a:defRPr sz="1700">
                      <a:uFill>
                        <a:solidFill>
                          <a:srgbClr val="FFFFFF"/>
                        </a:solidFill>
                      </a:uFill>
                    </a:defRPr>
                  </a:lvl1pPr>
                </a:lstStyle>
                <a:p>
                  <a:pPr algn="l" defTabSz="128333">
                    <a:defRPr sz="1800">
                      <a:solidFill>
                        <a:srgbClr val="000000"/>
                      </a:solidFill>
                    </a:defRPr>
                  </a:pPr>
                  <a:r>
                    <a:rPr lang="en-US" sz="851" dirty="0"/>
                    <a:t>Solutions Architects</a:t>
                  </a: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4690384" y="908065"/>
                <a:ext cx="814501" cy="320040"/>
                <a:chOff x="4151386" y="1052249"/>
                <a:chExt cx="814501" cy="320040"/>
              </a:xfrm>
            </p:grpSpPr>
            <p:pic>
              <p:nvPicPr>
                <p:cNvPr id="204" name="Picture 203" descr="Marchitecture_Support_training-certification.png"/>
                <p:cNvPicPr>
                  <a:picLocks noChangeAspect="1"/>
                </p:cNvPicPr>
                <p:nvPr/>
              </p:nvPicPr>
              <p:blipFill>
                <a:blip r:embed="rId5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1386" y="1052249"/>
                  <a:ext cx="320040" cy="320040"/>
                </a:xfrm>
                <a:prstGeom prst="rect">
                  <a:avLst/>
                </a:prstGeom>
              </p:spPr>
            </p:pic>
            <p:sp>
              <p:nvSpPr>
                <p:cNvPr id="364" name="Shape 1234"/>
                <p:cNvSpPr/>
                <p:nvPr/>
              </p:nvSpPr>
              <p:spPr>
                <a:xfrm>
                  <a:off x="4463797" y="1093309"/>
                  <a:ext cx="502090" cy="2379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>
                  <a:lvl1pPr algn="r" defTabSz="256673">
                    <a:defRPr sz="1700">
                      <a:uFill>
                        <a:solidFill>
                          <a:srgbClr val="FFFFFF"/>
                        </a:solidFill>
                      </a:uFill>
                    </a:defRPr>
                  </a:lvl1pPr>
                </a:lstStyle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851" dirty="0"/>
                    <a:t>Training &amp; Certification</a:t>
                  </a: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7954939" y="908065"/>
                <a:ext cx="915974" cy="320040"/>
                <a:chOff x="7954939" y="1052249"/>
                <a:chExt cx="915974" cy="320040"/>
              </a:xfrm>
            </p:grpSpPr>
            <p:pic>
              <p:nvPicPr>
                <p:cNvPr id="206" name="Picture 205" descr="Marchitecture_Support_security-pricing-reports.png"/>
                <p:cNvPicPr>
                  <a:picLocks noChangeAspect="1"/>
                </p:cNvPicPr>
                <p:nvPr/>
              </p:nvPicPr>
              <p:blipFill>
                <a:blip r:embed="rId5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54939" y="1052249"/>
                  <a:ext cx="320040" cy="320040"/>
                </a:xfrm>
                <a:prstGeom prst="rect">
                  <a:avLst/>
                </a:prstGeom>
              </p:spPr>
            </p:pic>
            <p:sp>
              <p:nvSpPr>
                <p:cNvPr id="367" name="Shape 1234"/>
                <p:cNvSpPr/>
                <p:nvPr/>
              </p:nvSpPr>
              <p:spPr>
                <a:xfrm>
                  <a:off x="8275706" y="1093308"/>
                  <a:ext cx="595207" cy="2379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>
                  <a:lvl1pPr algn="r" defTabSz="256673">
                    <a:defRPr sz="1700">
                      <a:uFill>
                        <a:solidFill>
                          <a:srgbClr val="FFFFFF"/>
                        </a:solidFill>
                      </a:uFill>
                    </a:defRPr>
                  </a:lvl1pPr>
                </a:lstStyle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851" dirty="0"/>
                    <a:t>Security &amp; Billing Reports</a:t>
                  </a:r>
                </a:p>
              </p:txBody>
            </p:sp>
          </p:grpSp>
        </p:grpSp>
        <p:grpSp>
          <p:nvGrpSpPr>
            <p:cNvPr id="4" name="Group 3"/>
            <p:cNvGrpSpPr/>
            <p:nvPr/>
          </p:nvGrpSpPr>
          <p:grpSpPr>
            <a:xfrm>
              <a:off x="8105867" y="1209686"/>
              <a:ext cx="890368" cy="2130515"/>
              <a:chOff x="8105867" y="1514704"/>
              <a:chExt cx="890368" cy="213051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6429" y="2924024"/>
                <a:ext cx="253577" cy="253577"/>
              </a:xfrm>
              <a:prstGeom prst="rect">
                <a:avLst/>
              </a:prstGeom>
            </p:spPr>
          </p:pic>
          <p:sp>
            <p:nvSpPr>
              <p:cNvPr id="193" name="Rectangle 192"/>
              <p:cNvSpPr/>
              <p:nvPr/>
            </p:nvSpPr>
            <p:spPr>
              <a:xfrm>
                <a:off x="8105867" y="1561987"/>
                <a:ext cx="867594" cy="2083232"/>
              </a:xfrm>
              <a:prstGeom prst="rect">
                <a:avLst/>
              </a:prstGeom>
              <a:noFill/>
              <a:ln w="9525" cmpd="sng">
                <a:solidFill>
                  <a:srgbClr val="BFBFB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97" name="Shape 1227"/>
              <p:cNvSpPr/>
              <p:nvPr/>
            </p:nvSpPr>
            <p:spPr>
              <a:xfrm>
                <a:off x="8335815" y="1514704"/>
                <a:ext cx="389649" cy="92333"/>
              </a:xfrm>
              <a:prstGeom prst="rect">
                <a:avLst/>
              </a:prstGeom>
              <a:solidFill>
                <a:srgbClr val="FFFFFF"/>
              </a:solidFill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163981">
                  <a:defRPr sz="1800">
                    <a:solidFill>
                      <a:srgbClr val="000000"/>
                    </a:solidFill>
                  </a:defRPr>
                </a:pPr>
                <a:r>
                  <a:rPr lang="en-US" sz="800" b="1" dirty="0">
                    <a:solidFill>
                      <a:srgbClr val="6D6E6D"/>
                    </a:solidFill>
                  </a:rPr>
                  <a:t>GAMING</a:t>
                </a:r>
              </a:p>
            </p:txBody>
          </p:sp>
          <p:sp>
            <p:nvSpPr>
              <p:cNvPr id="314" name="Shape 1230"/>
              <p:cNvSpPr/>
              <p:nvPr/>
            </p:nvSpPr>
            <p:spPr>
              <a:xfrm>
                <a:off x="8456671" y="1738430"/>
                <a:ext cx="419422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/>
              <a:p>
                <a:pPr defTabSz="128333">
                  <a:defRPr sz="1800">
                    <a:solidFill>
                      <a:srgbClr val="000000"/>
                    </a:solidFill>
                  </a:defRPr>
                </a:pPr>
                <a:r>
                  <a:rPr lang="en-US" sz="851" dirty="0">
                    <a:uFill>
                      <a:solidFill>
                        <a:srgbClr val="FFFFFF"/>
                      </a:solidFill>
                    </a:uFill>
                  </a:rPr>
                  <a:t>3D Game Engine</a:t>
                </a:r>
                <a:endParaRPr lang="en-US" sz="851" dirty="0"/>
              </a:p>
            </p:txBody>
          </p:sp>
          <p:sp>
            <p:nvSpPr>
              <p:cNvPr id="316" name="Shape 1232"/>
              <p:cNvSpPr/>
              <p:nvPr/>
            </p:nvSpPr>
            <p:spPr>
              <a:xfrm>
                <a:off x="8456671" y="2132605"/>
                <a:ext cx="539564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/>
              <a:p>
                <a:pPr defTabSz="128333">
                  <a:defRPr sz="1800">
                    <a:solidFill>
                      <a:srgbClr val="000000"/>
                    </a:solidFill>
                  </a:defRPr>
                </a:pPr>
                <a:r>
                  <a:rPr lang="en-US" sz="851" dirty="0">
                    <a:uFill>
                      <a:solidFill>
                        <a:srgbClr val="FFFFFF"/>
                      </a:solidFill>
                    </a:uFill>
                  </a:rPr>
                  <a:t>Character Designer</a:t>
                </a:r>
                <a:endParaRPr lang="en-US" sz="851" dirty="0"/>
              </a:p>
            </p:txBody>
          </p:sp>
          <p:sp>
            <p:nvSpPr>
              <p:cNvPr id="319" name="Shape 1234"/>
              <p:cNvSpPr/>
              <p:nvPr/>
            </p:nvSpPr>
            <p:spPr>
              <a:xfrm>
                <a:off x="8456671" y="2523364"/>
                <a:ext cx="446560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>
                <a:lvl1pPr algn="r" defTabSz="256673">
                  <a:defRPr sz="1700">
                    <a:uFill>
                      <a:solidFill>
                        <a:srgbClr val="FFFFFF"/>
                      </a:solidFill>
                    </a:uFill>
                  </a:defRPr>
                </a:lvl1pPr>
              </a:lstStyle>
              <a:p>
                <a:pPr lvl="0" algn="l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851" dirty="0"/>
                  <a:t>Multiplayer Service</a:t>
                </a:r>
              </a:p>
            </p:txBody>
          </p:sp>
          <p:sp>
            <p:nvSpPr>
              <p:cNvPr id="320" name="Shape 1236"/>
              <p:cNvSpPr/>
              <p:nvPr/>
            </p:nvSpPr>
            <p:spPr>
              <a:xfrm>
                <a:off x="8461692" y="3329729"/>
                <a:ext cx="480602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/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851" dirty="0"/>
                  <a:t>Twitch Integration</a:t>
                </a:r>
              </a:p>
            </p:txBody>
          </p:sp>
          <p:sp>
            <p:nvSpPr>
              <p:cNvPr id="321" name="Shape 1236"/>
              <p:cNvSpPr/>
              <p:nvPr/>
            </p:nvSpPr>
            <p:spPr>
              <a:xfrm>
                <a:off x="8461692" y="2931852"/>
                <a:ext cx="480602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/>
              <a:p>
                <a:pPr defTabSz="128333">
                  <a:defRPr sz="1800">
                    <a:solidFill>
                      <a:srgbClr val="000000"/>
                    </a:solidFill>
                  </a:defRPr>
                </a:pPr>
                <a:r>
                  <a:rPr lang="en-US" sz="851" dirty="0">
                    <a:uFill>
                      <a:solidFill>
                        <a:srgbClr val="FFFFFF"/>
                      </a:solidFill>
                    </a:uFill>
                  </a:rPr>
                  <a:t>Cloud Integration</a:t>
                </a:r>
                <a:endParaRPr lang="en-US" sz="851" dirty="0"/>
              </a:p>
            </p:txBody>
          </p:sp>
          <p:pic>
            <p:nvPicPr>
              <p:cNvPr id="336" name="Picture 335"/>
              <p:cNvPicPr>
                <a:picLocks noChangeAspect="1"/>
              </p:cNvPicPr>
              <p:nvPr/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5521" y="3320993"/>
                <a:ext cx="255392" cy="255392"/>
              </a:xfrm>
              <a:prstGeom prst="rect">
                <a:avLst/>
              </a:prstGeom>
            </p:spPr>
          </p:pic>
          <p:pic>
            <p:nvPicPr>
              <p:cNvPr id="337" name="Picture 336"/>
              <p:cNvPicPr>
                <a:picLocks noChangeAspect="1"/>
              </p:cNvPicPr>
              <p:nvPr/>
            </p:nvPicPr>
            <p:blipFill>
              <a:blip r:embed="rId5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6363" y="2515470"/>
                <a:ext cx="253708" cy="253708"/>
              </a:xfrm>
              <a:prstGeom prst="rect">
                <a:avLst/>
              </a:prstGeom>
            </p:spPr>
          </p:pic>
          <p:pic>
            <p:nvPicPr>
              <p:cNvPr id="338" name="Picture 337"/>
              <p:cNvPicPr>
                <a:picLocks noChangeAspect="1"/>
              </p:cNvPicPr>
              <p:nvPr/>
            </p:nvPicPr>
            <p:blipFill>
              <a:blip r:embed="rId6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5201" y="2123549"/>
                <a:ext cx="256032" cy="256032"/>
              </a:xfrm>
              <a:prstGeom prst="rect">
                <a:avLst/>
              </a:prstGeom>
            </p:spPr>
          </p:pic>
          <p:pic>
            <p:nvPicPr>
              <p:cNvPr id="340" name="Picture 339"/>
              <p:cNvPicPr>
                <a:picLocks noChangeAspect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176204" y="1730852"/>
                <a:ext cx="254026" cy="253078"/>
              </a:xfrm>
              <a:prstGeom prst="rect">
                <a:avLst/>
              </a:prstGeom>
            </p:spPr>
          </p:pic>
        </p:grpSp>
        <p:grpSp>
          <p:nvGrpSpPr>
            <p:cNvPr id="344" name="Group 343"/>
            <p:cNvGrpSpPr/>
            <p:nvPr/>
          </p:nvGrpSpPr>
          <p:grpSpPr>
            <a:xfrm>
              <a:off x="1264492" y="4409885"/>
              <a:ext cx="7708968" cy="422101"/>
              <a:chOff x="1758087" y="4426552"/>
              <a:chExt cx="7708968" cy="422101"/>
            </a:xfrm>
          </p:grpSpPr>
          <p:sp>
            <p:nvSpPr>
              <p:cNvPr id="350" name="Shape 1234"/>
              <p:cNvSpPr/>
              <p:nvPr/>
            </p:nvSpPr>
            <p:spPr>
              <a:xfrm>
                <a:off x="2591576" y="4609696"/>
                <a:ext cx="395243" cy="1397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>
                <a:lvl1pPr algn="r" defTabSz="256673">
                  <a:defRPr sz="1700">
                    <a:uFill>
                      <a:solidFill>
                        <a:srgbClr val="FFFFFF"/>
                      </a:solidFill>
                    </a:uFill>
                  </a:defRPr>
                </a:lvl1pPr>
              </a:lstStyle>
              <a:p>
                <a:pPr lvl="0" algn="l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851" dirty="0">
                    <a:solidFill>
                      <a:srgbClr val="474746"/>
                    </a:solidFill>
                  </a:rPr>
                  <a:t>Regions</a:t>
                </a:r>
                <a:endParaRPr sz="851" dirty="0">
                  <a:solidFill>
                    <a:srgbClr val="474746"/>
                  </a:solidFill>
                </a:endParaRPr>
              </a:p>
            </p:txBody>
          </p:sp>
          <p:sp>
            <p:nvSpPr>
              <p:cNvPr id="352" name="Shape 1234"/>
              <p:cNvSpPr/>
              <p:nvPr/>
            </p:nvSpPr>
            <p:spPr>
              <a:xfrm>
                <a:off x="5711775" y="4560597"/>
                <a:ext cx="500140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>
                <a:lvl1pPr algn="r" defTabSz="256673">
                  <a:defRPr sz="1700">
                    <a:uFill>
                      <a:solidFill>
                        <a:srgbClr val="FFFFFF"/>
                      </a:solidFill>
                    </a:uFill>
                  </a:defRPr>
                </a:lvl1pPr>
              </a:lstStyle>
              <a:p>
                <a:pPr lvl="0" algn="l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851" dirty="0">
                    <a:solidFill>
                      <a:srgbClr val="474746"/>
                    </a:solidFill>
                  </a:rPr>
                  <a:t>Availability Zones</a:t>
                </a:r>
                <a:endParaRPr sz="851" dirty="0">
                  <a:solidFill>
                    <a:srgbClr val="474746"/>
                  </a:solidFill>
                </a:endParaRPr>
              </a:p>
            </p:txBody>
          </p:sp>
          <p:sp>
            <p:nvSpPr>
              <p:cNvPr id="354" name="Shape 1234"/>
              <p:cNvSpPr/>
              <p:nvPr/>
            </p:nvSpPr>
            <p:spPr>
              <a:xfrm>
                <a:off x="8365299" y="4560597"/>
                <a:ext cx="500140" cy="23792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7413" tIns="27413" rIns="27413" bIns="27413" anchor="ctr">
                <a:spAutoFit/>
              </a:bodyPr>
              <a:lstStyle>
                <a:lvl1pPr algn="r" defTabSz="256673">
                  <a:defRPr sz="1700">
                    <a:uFill>
                      <a:solidFill>
                        <a:srgbClr val="FFFFFF"/>
                      </a:solidFill>
                    </a:uFill>
                  </a:defRPr>
                </a:lvl1pPr>
              </a:lstStyle>
              <a:p>
                <a:pPr lvl="0" algn="l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851" dirty="0">
                    <a:solidFill>
                      <a:srgbClr val="474746"/>
                    </a:solidFill>
                  </a:rPr>
                  <a:t>Points of Presence</a:t>
                </a:r>
                <a:endParaRPr sz="851" dirty="0">
                  <a:solidFill>
                    <a:srgbClr val="474746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1758087" y="4475291"/>
                <a:ext cx="7708968" cy="373362"/>
              </a:xfrm>
              <a:prstGeom prst="rect">
                <a:avLst/>
              </a:prstGeom>
              <a:noFill/>
              <a:ln w="9525" cmpd="sng">
                <a:solidFill>
                  <a:srgbClr val="BFBFB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57" name="Shape 1227"/>
              <p:cNvSpPr/>
              <p:nvPr/>
            </p:nvSpPr>
            <p:spPr>
              <a:xfrm>
                <a:off x="5163915" y="4426552"/>
                <a:ext cx="846503" cy="92333"/>
              </a:xfrm>
              <a:prstGeom prst="rect">
                <a:avLst/>
              </a:prstGeom>
              <a:solidFill>
                <a:srgbClr val="FFFFFF"/>
              </a:solidFill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163981">
                  <a:defRPr sz="1800">
                    <a:solidFill>
                      <a:srgbClr val="000000"/>
                    </a:solidFill>
                  </a:defRPr>
                </a:pPr>
                <a:r>
                  <a:rPr lang="en-US" sz="800" b="1" dirty="0">
                    <a:solidFill>
                      <a:srgbClr val="6D6E6D"/>
                    </a:solidFill>
                  </a:rPr>
                  <a:t>INFRASTRUCTURE</a:t>
                </a:r>
              </a:p>
            </p:txBody>
          </p:sp>
          <p:pic>
            <p:nvPicPr>
              <p:cNvPr id="359" name="Picture 358" descr="Infrastructure_availability-zones.png"/>
              <p:cNvPicPr>
                <a:picLocks noChangeAspect="1"/>
              </p:cNvPicPr>
              <p:nvPr/>
            </p:nvPicPr>
            <p:blipFill>
              <a:blip r:embed="rId6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85191" y="4519537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360" name="Picture 359" descr="Infrastructure_points-presence.png"/>
              <p:cNvPicPr>
                <a:picLocks noChangeAspect="1"/>
              </p:cNvPicPr>
              <p:nvPr/>
            </p:nvPicPr>
            <p:blipFill>
              <a:blip r:embed="rId6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50501" y="4519537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362" name="Picture 361" descr="Infrastructure_regions.png"/>
              <p:cNvPicPr>
                <a:picLocks noChangeAspect="1"/>
              </p:cNvPicPr>
              <p:nvPr/>
            </p:nvPicPr>
            <p:blipFill>
              <a:blip r:embed="rId6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56056" y="4519537"/>
                <a:ext cx="320040" cy="320040"/>
              </a:xfrm>
              <a:prstGeom prst="rect">
                <a:avLst/>
              </a:prstGeom>
            </p:spPr>
          </p:pic>
        </p:grpSp>
        <p:grpSp>
          <p:nvGrpSpPr>
            <p:cNvPr id="1035" name="Group 1034"/>
            <p:cNvGrpSpPr/>
            <p:nvPr/>
          </p:nvGrpSpPr>
          <p:grpSpPr>
            <a:xfrm>
              <a:off x="1264492" y="3923673"/>
              <a:ext cx="7708968" cy="442963"/>
              <a:chOff x="1264492" y="3940311"/>
              <a:chExt cx="7708968" cy="442963"/>
            </a:xfrm>
          </p:grpSpPr>
          <p:sp>
            <p:nvSpPr>
              <p:cNvPr id="365" name="Rectangle 364"/>
              <p:cNvSpPr/>
              <p:nvPr/>
            </p:nvSpPr>
            <p:spPr>
              <a:xfrm>
                <a:off x="1264492" y="3992798"/>
                <a:ext cx="7708968" cy="382782"/>
              </a:xfrm>
              <a:prstGeom prst="rect">
                <a:avLst/>
              </a:prstGeom>
              <a:noFill/>
              <a:ln w="9525" cmpd="sng">
                <a:solidFill>
                  <a:srgbClr val="BFBFB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66" name="Shape 1227"/>
              <p:cNvSpPr/>
              <p:nvPr/>
            </p:nvSpPr>
            <p:spPr>
              <a:xfrm>
                <a:off x="4740284" y="3940311"/>
                <a:ext cx="685795" cy="92333"/>
              </a:xfrm>
              <a:prstGeom prst="rect">
                <a:avLst/>
              </a:prstGeom>
              <a:solidFill>
                <a:srgbClr val="FFFFFF"/>
              </a:solidFill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163981">
                  <a:defRPr sz="1800">
                    <a:solidFill>
                      <a:srgbClr val="000000"/>
                    </a:solidFill>
                  </a:defRPr>
                </a:pPr>
                <a:r>
                  <a:rPr lang="en-US" sz="800" b="1" dirty="0">
                    <a:solidFill>
                      <a:srgbClr val="6D6E6D"/>
                    </a:solidFill>
                  </a:rPr>
                  <a:t>CORE SERVICES</a:t>
                </a:r>
              </a:p>
            </p:txBody>
          </p:sp>
          <p:grpSp>
            <p:nvGrpSpPr>
              <p:cNvPr id="1031" name="Group 1030"/>
              <p:cNvGrpSpPr/>
              <p:nvPr/>
            </p:nvGrpSpPr>
            <p:grpSpPr>
              <a:xfrm>
                <a:off x="1462976" y="4012336"/>
                <a:ext cx="1384116" cy="370938"/>
                <a:chOff x="1762461" y="4017882"/>
                <a:chExt cx="1384116" cy="370938"/>
              </a:xfrm>
            </p:grpSpPr>
            <p:sp>
              <p:nvSpPr>
                <p:cNvPr id="368" name="Shape 1234"/>
                <p:cNvSpPr/>
                <p:nvPr/>
              </p:nvSpPr>
              <p:spPr>
                <a:xfrm>
                  <a:off x="2097981" y="4017882"/>
                  <a:ext cx="1048596" cy="370938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>
                  <a:lvl1pPr algn="r" defTabSz="256673">
                    <a:defRPr sz="1700">
                      <a:uFill>
                        <a:solidFill>
                          <a:srgbClr val="FFFFFF"/>
                        </a:solidFill>
                      </a:uFill>
                    </a:defRPr>
                  </a:lvl1pPr>
                </a:lstStyle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853" dirty="0">
                      <a:solidFill>
                        <a:srgbClr val="474746"/>
                      </a:solidFill>
                    </a:rPr>
                    <a:t>Compute</a:t>
                  </a:r>
                </a:p>
                <a:p>
                  <a:pPr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667" dirty="0">
                      <a:solidFill>
                        <a:srgbClr val="474746"/>
                      </a:solidFill>
                      <a:uFillTx/>
                    </a:rPr>
                    <a:t>VMs, Auto-scaling, Load Balancing, Containers, Cloud functions</a:t>
                  </a:r>
                </a:p>
              </p:txBody>
            </p:sp>
            <p:pic>
              <p:nvPicPr>
                <p:cNvPr id="369" name="Picture 368" descr="Marchitecture_Infrastructure_compute.png"/>
                <p:cNvPicPr>
                  <a:picLocks noChangeAspect="1"/>
                </p:cNvPicPr>
                <p:nvPr/>
              </p:nvPicPr>
              <p:blipFill>
                <a:blip r:embed="rId6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2461" y="4043331"/>
                  <a:ext cx="320040" cy="320040"/>
                </a:xfrm>
                <a:prstGeom prst="rect">
                  <a:avLst/>
                </a:prstGeom>
              </p:spPr>
            </p:pic>
          </p:grpSp>
          <p:grpSp>
            <p:nvGrpSpPr>
              <p:cNvPr id="1032" name="Group 1031"/>
              <p:cNvGrpSpPr/>
              <p:nvPr/>
            </p:nvGrpSpPr>
            <p:grpSpPr>
              <a:xfrm>
                <a:off x="3481649" y="4037785"/>
                <a:ext cx="1021681" cy="320040"/>
                <a:chOff x="3275764" y="4043331"/>
                <a:chExt cx="1021681" cy="320040"/>
              </a:xfrm>
            </p:grpSpPr>
            <p:sp>
              <p:nvSpPr>
                <p:cNvPr id="370" name="Shape 1234"/>
                <p:cNvSpPr/>
                <p:nvPr/>
              </p:nvSpPr>
              <p:spPr>
                <a:xfrm>
                  <a:off x="3585692" y="4056498"/>
                  <a:ext cx="711753" cy="293705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>
                  <a:lvl1pPr algn="r" defTabSz="256673">
                    <a:defRPr sz="1700">
                      <a:uFill>
                        <a:solidFill>
                          <a:srgbClr val="FFFFFF"/>
                        </a:solidFill>
                      </a:uFill>
                    </a:defRPr>
                  </a:lvl1pPr>
                </a:lstStyle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851" dirty="0">
                      <a:solidFill>
                        <a:srgbClr val="474746"/>
                      </a:solidFill>
                    </a:rPr>
                    <a:t>Storage</a:t>
                  </a:r>
                </a:p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667" dirty="0">
                      <a:solidFill>
                        <a:srgbClr val="474746"/>
                      </a:solidFill>
                      <a:uFillTx/>
                    </a:rPr>
                    <a:t>Object, Blocks, File, Archives, Import/Export</a:t>
                  </a:r>
                  <a:endParaRPr sz="667" dirty="0">
                    <a:solidFill>
                      <a:srgbClr val="474746"/>
                    </a:solidFill>
                    <a:uFillTx/>
                  </a:endParaRPr>
                </a:p>
              </p:txBody>
            </p:sp>
            <p:pic>
              <p:nvPicPr>
                <p:cNvPr id="371" name="Picture 370" descr="Marchitecture_Infrastructure_storage.png"/>
                <p:cNvPicPr>
                  <a:picLocks noChangeAspect="1"/>
                </p:cNvPicPr>
                <p:nvPr/>
              </p:nvPicPr>
              <p:blipFill>
                <a:blip r:embed="rId6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764" y="4043331"/>
                  <a:ext cx="320040" cy="320040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/>
              <p:cNvGrpSpPr/>
              <p:nvPr/>
            </p:nvGrpSpPr>
            <p:grpSpPr>
              <a:xfrm>
                <a:off x="6348675" y="4012456"/>
                <a:ext cx="900891" cy="370698"/>
                <a:chOff x="5954374" y="4018002"/>
                <a:chExt cx="900891" cy="370698"/>
              </a:xfrm>
            </p:grpSpPr>
            <p:sp>
              <p:nvSpPr>
                <p:cNvPr id="372" name="Shape 1234"/>
                <p:cNvSpPr/>
                <p:nvPr/>
              </p:nvSpPr>
              <p:spPr>
                <a:xfrm>
                  <a:off x="6267721" y="4018002"/>
                  <a:ext cx="587544" cy="370698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>
                  <a:lvl1pPr algn="r" defTabSz="256673">
                    <a:defRPr sz="1700">
                      <a:uFill>
                        <a:solidFill>
                          <a:srgbClr val="FFFFFF"/>
                        </a:solidFill>
                      </a:uFill>
                    </a:defRPr>
                  </a:lvl1pPr>
                </a:lstStyle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851" dirty="0">
                      <a:solidFill>
                        <a:srgbClr val="474746"/>
                      </a:solidFill>
                    </a:rPr>
                    <a:t>Databases</a:t>
                  </a:r>
                </a:p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667" dirty="0">
                      <a:solidFill>
                        <a:srgbClr val="474746"/>
                      </a:solidFill>
                    </a:rPr>
                    <a:t>Relational, NoSQL, Caching, Migration</a:t>
                  </a:r>
                  <a:endParaRPr sz="667" dirty="0">
                    <a:solidFill>
                      <a:srgbClr val="474746"/>
                    </a:solidFill>
                  </a:endParaRPr>
                </a:p>
              </p:txBody>
            </p:sp>
            <p:pic>
              <p:nvPicPr>
                <p:cNvPr id="373" name="Picture 372" descr="Marchitecture_Infrastructure_databases.png"/>
                <p:cNvPicPr>
                  <a:picLocks noChangeAspect="1"/>
                </p:cNvPicPr>
                <p:nvPr/>
              </p:nvPicPr>
              <p:blipFill>
                <a:blip r:embed="rId6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54374" y="4043331"/>
                  <a:ext cx="320040" cy="320040"/>
                </a:xfrm>
                <a:prstGeom prst="rect">
                  <a:avLst/>
                </a:prstGeom>
              </p:spPr>
            </p:pic>
          </p:grpSp>
          <p:grpSp>
            <p:nvGrpSpPr>
              <p:cNvPr id="1033" name="Group 1032"/>
              <p:cNvGrpSpPr/>
              <p:nvPr/>
            </p:nvGrpSpPr>
            <p:grpSpPr>
              <a:xfrm>
                <a:off x="5137887" y="4037785"/>
                <a:ext cx="576231" cy="320040"/>
                <a:chOff x="4747186" y="4043331"/>
                <a:chExt cx="576231" cy="320040"/>
              </a:xfrm>
            </p:grpSpPr>
            <p:sp>
              <p:nvSpPr>
                <p:cNvPr id="375" name="Shape 1236"/>
                <p:cNvSpPr/>
                <p:nvPr/>
              </p:nvSpPr>
              <p:spPr>
                <a:xfrm>
                  <a:off x="5060628" y="4133490"/>
                  <a:ext cx="262789" cy="1397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/>
                <a:p>
                  <a:pPr defTabSz="128333">
                    <a:defRPr sz="1800">
                      <a:solidFill>
                        <a:srgbClr val="000000"/>
                      </a:solidFill>
                    </a:defRPr>
                  </a:pPr>
                  <a:r>
                    <a:rPr lang="en-US" sz="851" dirty="0">
                      <a:solidFill>
                        <a:srgbClr val="474746"/>
                      </a:solidFill>
                      <a:uFill>
                        <a:solidFill>
                          <a:srgbClr val="FFFFFF"/>
                        </a:solidFill>
                      </a:uFill>
                    </a:rPr>
                    <a:t>CDN</a:t>
                  </a:r>
                  <a:endParaRPr sz="851" dirty="0">
                    <a:solidFill>
                      <a:srgbClr val="474746"/>
                    </a:solidFill>
                  </a:endParaRPr>
                </a:p>
              </p:txBody>
            </p:sp>
            <p:pic>
              <p:nvPicPr>
                <p:cNvPr id="376" name="Picture 375" descr="Marchitecture_Infrastructure_CDN.png"/>
                <p:cNvPicPr>
                  <a:picLocks noChangeAspect="1"/>
                </p:cNvPicPr>
                <p:nvPr/>
              </p:nvPicPr>
              <p:blipFill>
                <a:blip r:embed="rId6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47186" y="4043331"/>
                  <a:ext cx="320040" cy="320040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Group 1029"/>
              <p:cNvGrpSpPr/>
              <p:nvPr/>
            </p:nvGrpSpPr>
            <p:grpSpPr>
              <a:xfrm>
                <a:off x="7884122" y="4037785"/>
                <a:ext cx="785912" cy="320040"/>
                <a:chOff x="7556906" y="4043331"/>
                <a:chExt cx="785912" cy="320040"/>
              </a:xfrm>
            </p:grpSpPr>
            <p:sp>
              <p:nvSpPr>
                <p:cNvPr id="374" name="Shape 1234"/>
                <p:cNvSpPr/>
                <p:nvPr/>
              </p:nvSpPr>
              <p:spPr>
                <a:xfrm>
                  <a:off x="7871704" y="4094995"/>
                  <a:ext cx="471114" cy="216714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>
                  <a:lvl1pPr algn="r" defTabSz="256673">
                    <a:defRPr sz="1700">
                      <a:uFill>
                        <a:solidFill>
                          <a:srgbClr val="FFFFFF"/>
                        </a:solidFill>
                      </a:uFill>
                    </a:defRPr>
                  </a:lvl1pPr>
                </a:lstStyle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851" dirty="0">
                      <a:solidFill>
                        <a:srgbClr val="474746"/>
                      </a:solidFill>
                    </a:rPr>
                    <a:t>Networking</a:t>
                  </a:r>
                </a:p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667" dirty="0">
                      <a:solidFill>
                        <a:srgbClr val="474746"/>
                      </a:solidFill>
                    </a:rPr>
                    <a:t>VPC, DX, DNS</a:t>
                  </a:r>
                  <a:endParaRPr sz="667" dirty="0">
                    <a:solidFill>
                      <a:srgbClr val="474746"/>
                    </a:solidFill>
                  </a:endParaRPr>
                </a:p>
              </p:txBody>
            </p:sp>
            <p:pic>
              <p:nvPicPr>
                <p:cNvPr id="377" name="Picture 376" descr="Core-Services_networking-19.png"/>
                <p:cNvPicPr>
                  <a:picLocks noChangeAspect="1"/>
                </p:cNvPicPr>
                <p:nvPr/>
              </p:nvPicPr>
              <p:blipFill>
                <a:blip r:embed="rId6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56906" y="404333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Group 1028"/>
            <p:cNvGrpSpPr/>
            <p:nvPr/>
          </p:nvGrpSpPr>
          <p:grpSpPr>
            <a:xfrm>
              <a:off x="1258946" y="3418131"/>
              <a:ext cx="7714514" cy="441574"/>
              <a:chOff x="1258946" y="3418131"/>
              <a:chExt cx="7714514" cy="441574"/>
            </a:xfrm>
          </p:grpSpPr>
          <p:grpSp>
            <p:nvGrpSpPr>
              <p:cNvPr id="1027" name="Group 1026"/>
              <p:cNvGrpSpPr/>
              <p:nvPr/>
            </p:nvGrpSpPr>
            <p:grpSpPr>
              <a:xfrm>
                <a:off x="2249152" y="3518452"/>
                <a:ext cx="892156" cy="320040"/>
                <a:chOff x="2610494" y="3518452"/>
                <a:chExt cx="892156" cy="320040"/>
              </a:xfrm>
            </p:grpSpPr>
            <p:sp>
              <p:nvSpPr>
                <p:cNvPr id="379" name="Shape 1234"/>
                <p:cNvSpPr/>
                <p:nvPr/>
              </p:nvSpPr>
              <p:spPr>
                <a:xfrm>
                  <a:off x="2944360" y="3559512"/>
                  <a:ext cx="558290" cy="2379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>
                  <a:lvl1pPr algn="r" defTabSz="256673">
                    <a:defRPr sz="1700">
                      <a:uFill>
                        <a:solidFill>
                          <a:srgbClr val="FFFFFF"/>
                        </a:solidFill>
                      </a:uFill>
                    </a:defRPr>
                  </a:lvl1pPr>
                </a:lstStyle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851" dirty="0"/>
                    <a:t>Access Control</a:t>
                  </a:r>
                  <a:endParaRPr sz="851" dirty="0"/>
                </a:p>
              </p:txBody>
            </p:sp>
            <p:pic>
              <p:nvPicPr>
                <p:cNvPr id="380" name="Picture 379" descr="Marchitecture_Security_virtual-private-networks.png"/>
                <p:cNvPicPr>
                  <a:picLocks noChangeAspect="1"/>
                </p:cNvPicPr>
                <p:nvPr/>
              </p:nvPicPr>
              <p:blipFill>
                <a:blip r:embed="rId7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10494" y="3518452"/>
                  <a:ext cx="320040" cy="320040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Group 1027"/>
              <p:cNvGrpSpPr/>
              <p:nvPr/>
            </p:nvGrpSpPr>
            <p:grpSpPr>
              <a:xfrm>
                <a:off x="1302141" y="3518452"/>
                <a:ext cx="898511" cy="320040"/>
                <a:chOff x="1762461" y="3518452"/>
                <a:chExt cx="898511" cy="320040"/>
              </a:xfrm>
            </p:grpSpPr>
            <p:sp>
              <p:nvSpPr>
                <p:cNvPr id="381" name="Shape 1234"/>
                <p:cNvSpPr/>
                <p:nvPr/>
              </p:nvSpPr>
              <p:spPr>
                <a:xfrm>
                  <a:off x="2097981" y="3559512"/>
                  <a:ext cx="562991" cy="2379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>
                  <a:lvl1pPr algn="r" defTabSz="256673">
                    <a:defRPr sz="1700">
                      <a:uFill>
                        <a:solidFill>
                          <a:srgbClr val="FFFFFF"/>
                        </a:solidFill>
                      </a:uFill>
                    </a:defRPr>
                  </a:lvl1pPr>
                </a:lstStyle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851" dirty="0"/>
                    <a:t>Identity Management</a:t>
                  </a:r>
                  <a:endParaRPr sz="851" dirty="0"/>
                </a:p>
              </p:txBody>
            </p:sp>
            <p:pic>
              <p:nvPicPr>
                <p:cNvPr id="382" name="Picture 381" descr="Marchitecture_Security_identity-access.png"/>
                <p:cNvPicPr>
                  <a:picLocks noChangeAspect="1"/>
                </p:cNvPicPr>
                <p:nvPr/>
              </p:nvPicPr>
              <p:blipFill>
                <a:blip r:embed="rId7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2461" y="3518452"/>
                  <a:ext cx="320040" cy="320040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Group 1024"/>
              <p:cNvGrpSpPr/>
              <p:nvPr/>
            </p:nvGrpSpPr>
            <p:grpSpPr>
              <a:xfrm>
                <a:off x="3189808" y="3510413"/>
                <a:ext cx="896908" cy="336121"/>
                <a:chOff x="3344428" y="3510413"/>
                <a:chExt cx="896908" cy="336121"/>
              </a:xfrm>
            </p:grpSpPr>
            <p:sp>
              <p:nvSpPr>
                <p:cNvPr id="383" name="Shape 1234"/>
                <p:cNvSpPr/>
                <p:nvPr/>
              </p:nvSpPr>
              <p:spPr>
                <a:xfrm>
                  <a:off x="3659911" y="3510413"/>
                  <a:ext cx="581425" cy="3361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>
                  <a:lvl1pPr algn="r" defTabSz="256673">
                    <a:defRPr sz="1700">
                      <a:uFill>
                        <a:solidFill>
                          <a:srgbClr val="FFFFFF"/>
                        </a:solidFill>
                      </a:uFill>
                    </a:defRPr>
                  </a:lvl1pPr>
                </a:lstStyle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851" dirty="0"/>
                    <a:t>Key Management &amp; Storage</a:t>
                  </a:r>
                  <a:endParaRPr sz="851" dirty="0"/>
                </a:p>
              </p:txBody>
            </p:sp>
            <p:pic>
              <p:nvPicPr>
                <p:cNvPr id="384" name="Picture 383" descr="Marchitecture_Security_encryption-keys.png"/>
                <p:cNvPicPr>
                  <a:picLocks noChangeAspect="1"/>
                </p:cNvPicPr>
                <p:nvPr/>
              </p:nvPicPr>
              <p:blipFill>
                <a:blip r:embed="rId7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44428" y="3518452"/>
                  <a:ext cx="320040" cy="320040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Group 1023"/>
              <p:cNvGrpSpPr/>
              <p:nvPr/>
            </p:nvGrpSpPr>
            <p:grpSpPr>
              <a:xfrm>
                <a:off x="4135216" y="3518452"/>
                <a:ext cx="858429" cy="320040"/>
                <a:chOff x="4207135" y="3518452"/>
                <a:chExt cx="858429" cy="320040"/>
              </a:xfrm>
            </p:grpSpPr>
            <p:sp>
              <p:nvSpPr>
                <p:cNvPr id="385" name="Shape 1234"/>
                <p:cNvSpPr/>
                <p:nvPr/>
              </p:nvSpPr>
              <p:spPr>
                <a:xfrm>
                  <a:off x="4521625" y="3559512"/>
                  <a:ext cx="543939" cy="2379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lIns="27413" tIns="27413" rIns="27413" bIns="27413" anchor="ctr">
                  <a:spAutoFit/>
                </a:bodyPr>
                <a:lstStyle>
                  <a:lvl1pPr algn="r" defTabSz="256673">
                    <a:defRPr sz="1700">
                      <a:uFill>
                        <a:solidFill>
                          <a:srgbClr val="FFFFFF"/>
                        </a:solidFill>
                      </a:uFill>
                    </a:defRPr>
                  </a:lvl1pPr>
                </a:lstStyle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851" dirty="0"/>
                    <a:t>Monitoring </a:t>
                  </a:r>
                </a:p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851" dirty="0"/>
                    <a:t>&amp; Logs</a:t>
                  </a:r>
                  <a:endParaRPr sz="851" dirty="0"/>
                </a:p>
              </p:txBody>
            </p:sp>
            <p:pic>
              <p:nvPicPr>
                <p:cNvPr id="387" name="Picture 386" descr="Marchitecture_Security_monitoring.png"/>
                <p:cNvPicPr>
                  <a:picLocks noChangeAspect="1"/>
                </p:cNvPicPr>
                <p:nvPr/>
              </p:nvPicPr>
              <p:blipFill>
                <a:blip r:embed="rId7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07135" y="3518452"/>
                  <a:ext cx="320040" cy="320040"/>
                </a:xfrm>
                <a:prstGeom prst="rect">
                  <a:avLst/>
                </a:prstGeom>
              </p:spPr>
            </p:pic>
          </p:grpSp>
          <p:sp>
            <p:nvSpPr>
              <p:cNvPr id="389" name="Rectangle 388"/>
              <p:cNvSpPr/>
              <p:nvPr/>
            </p:nvSpPr>
            <p:spPr>
              <a:xfrm>
                <a:off x="1258946" y="3466866"/>
                <a:ext cx="7714514" cy="392839"/>
              </a:xfrm>
              <a:prstGeom prst="rect">
                <a:avLst/>
              </a:prstGeom>
              <a:noFill/>
              <a:ln w="9525" cmpd="sng">
                <a:solidFill>
                  <a:srgbClr val="BFBFB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90" name="Shape 1227"/>
              <p:cNvSpPr/>
              <p:nvPr/>
            </p:nvSpPr>
            <p:spPr>
              <a:xfrm>
                <a:off x="4540275" y="3418131"/>
                <a:ext cx="1086772" cy="92333"/>
              </a:xfrm>
              <a:prstGeom prst="rect">
                <a:avLst/>
              </a:prstGeom>
              <a:solidFill>
                <a:srgbClr val="FFFFFF"/>
              </a:solidFill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163981">
                  <a:defRPr sz="1800">
                    <a:solidFill>
                      <a:srgbClr val="000000"/>
                    </a:solidFill>
                  </a:defRPr>
                </a:pPr>
                <a:r>
                  <a:rPr lang="en-US" sz="800" b="1" dirty="0">
                    <a:solidFill>
                      <a:srgbClr val="6D6E6D"/>
                    </a:solidFill>
                  </a:rPr>
                  <a:t>SECURITY &amp; COMPLIANCE</a:t>
                </a: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7945127" y="3518452"/>
                <a:ext cx="926448" cy="320040"/>
                <a:chOff x="7556906" y="3518452"/>
                <a:chExt cx="926448" cy="320040"/>
              </a:xfrm>
            </p:grpSpPr>
            <p:sp>
              <p:nvSpPr>
                <p:cNvPr id="388" name="Shape 1236"/>
                <p:cNvSpPr/>
                <p:nvPr/>
              </p:nvSpPr>
              <p:spPr>
                <a:xfrm>
                  <a:off x="7871704" y="3559512"/>
                  <a:ext cx="611650" cy="2379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/>
                <a:p>
                  <a:pPr defTabSz="128333">
                    <a:defRPr sz="1800">
                      <a:solidFill>
                        <a:srgbClr val="000000"/>
                      </a:solidFill>
                    </a:defRPr>
                  </a:pPr>
                  <a:r>
                    <a:rPr lang="en-US" sz="851" dirty="0">
                      <a:uFill>
                        <a:solidFill>
                          <a:srgbClr val="FFFFFF"/>
                        </a:solidFill>
                      </a:uFill>
                    </a:rPr>
                    <a:t>Resource &amp; Usage Auditing</a:t>
                  </a:r>
                  <a:endParaRPr sz="851" dirty="0"/>
                </a:p>
              </p:txBody>
            </p:sp>
            <p:pic>
              <p:nvPicPr>
                <p:cNvPr id="391" name="Picture 390" descr="Security-Compliance_resource-usage-auditing.png"/>
                <p:cNvPicPr>
                  <a:picLocks noChangeAspect="1"/>
                </p:cNvPicPr>
                <p:nvPr/>
              </p:nvPicPr>
              <p:blipFill>
                <a:blip r:embed="rId7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56906" y="3518452"/>
                  <a:ext cx="320040" cy="320040"/>
                </a:xfrm>
                <a:prstGeom prst="rect">
                  <a:avLst/>
                </a:prstGeom>
              </p:spPr>
            </p:pic>
          </p:grpSp>
          <p:grpSp>
            <p:nvGrpSpPr>
              <p:cNvPr id="31" name="Group 30"/>
              <p:cNvGrpSpPr/>
              <p:nvPr/>
            </p:nvGrpSpPr>
            <p:grpSpPr>
              <a:xfrm>
                <a:off x="5042145" y="3518452"/>
                <a:ext cx="912600" cy="320040"/>
                <a:chOff x="4966627" y="3518452"/>
                <a:chExt cx="912600" cy="320040"/>
              </a:xfrm>
            </p:grpSpPr>
            <p:pic>
              <p:nvPicPr>
                <p:cNvPr id="392" name="Picture 391" descr="Marchitecture_Security_configuration.png"/>
                <p:cNvPicPr>
                  <a:picLocks noChangeAspect="1"/>
                </p:cNvPicPr>
                <p:nvPr/>
              </p:nvPicPr>
              <p:blipFill>
                <a:blip r:embed="rId7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6627" y="3518452"/>
                  <a:ext cx="320040" cy="320040"/>
                </a:xfrm>
                <a:prstGeom prst="rect">
                  <a:avLst/>
                </a:prstGeom>
              </p:spPr>
            </p:pic>
            <p:sp>
              <p:nvSpPr>
                <p:cNvPr id="393" name="Shape 1234"/>
                <p:cNvSpPr/>
                <p:nvPr/>
              </p:nvSpPr>
              <p:spPr>
                <a:xfrm>
                  <a:off x="5266158" y="3559512"/>
                  <a:ext cx="613069" cy="2379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>
                  <a:lvl1pPr algn="r" defTabSz="256673">
                    <a:defRPr sz="1700">
                      <a:uFill>
                        <a:solidFill>
                          <a:srgbClr val="FFFFFF"/>
                        </a:solidFill>
                      </a:uFill>
                    </a:defRPr>
                  </a:lvl1pPr>
                </a:lstStyle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851" dirty="0"/>
                    <a:t>Configuration Compliance</a:t>
                  </a:r>
                  <a:endParaRPr sz="851" dirty="0"/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6003245" y="3510412"/>
                <a:ext cx="930134" cy="336121"/>
                <a:chOff x="5797834" y="3510412"/>
                <a:chExt cx="930134" cy="336121"/>
              </a:xfrm>
            </p:grpSpPr>
            <p:sp>
              <p:nvSpPr>
                <p:cNvPr id="394" name="Shape 1234"/>
                <p:cNvSpPr/>
                <p:nvPr/>
              </p:nvSpPr>
              <p:spPr>
                <a:xfrm>
                  <a:off x="6114899" y="3510412"/>
                  <a:ext cx="613069" cy="3361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>
                  <a:lvl1pPr algn="r" defTabSz="256673">
                    <a:defRPr sz="1700">
                      <a:uFill>
                        <a:solidFill>
                          <a:srgbClr val="FFFFFF"/>
                        </a:solidFill>
                      </a:uFill>
                    </a:defRPr>
                  </a:lvl1pPr>
                </a:lstStyle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851" dirty="0"/>
                    <a:t>Web application firewall</a:t>
                  </a:r>
                  <a:endParaRPr sz="851" dirty="0"/>
                </a:p>
              </p:txBody>
            </p:sp>
            <p:pic>
              <p:nvPicPr>
                <p:cNvPr id="395" name="Picture 394" descr="Security&amp;Compliance_web-application-firewall.png"/>
                <p:cNvPicPr>
                  <a:picLocks noChangeAspect="1"/>
                </p:cNvPicPr>
                <p:nvPr/>
              </p:nvPicPr>
              <p:blipFill>
                <a:blip r:embed="rId7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97834" y="3511836"/>
                  <a:ext cx="320040" cy="32004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6981879" y="3518186"/>
                <a:ext cx="914750" cy="320040"/>
                <a:chOff x="6738547" y="3518186"/>
                <a:chExt cx="914750" cy="320040"/>
              </a:xfrm>
            </p:grpSpPr>
            <p:sp>
              <p:nvSpPr>
                <p:cNvPr id="386" name="Shape 1234"/>
                <p:cNvSpPr/>
                <p:nvPr/>
              </p:nvSpPr>
              <p:spPr>
                <a:xfrm>
                  <a:off x="7040228" y="3559512"/>
                  <a:ext cx="613069" cy="237921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7413" tIns="27413" rIns="27413" bIns="27413" anchor="ctr">
                  <a:spAutoFit/>
                </a:bodyPr>
                <a:lstStyle>
                  <a:lvl1pPr algn="r" defTabSz="256673">
                    <a:defRPr sz="1700">
                      <a:uFill>
                        <a:solidFill>
                          <a:srgbClr val="FFFFFF"/>
                        </a:solidFill>
                      </a:uFill>
                    </a:defRPr>
                  </a:lvl1pPr>
                </a:lstStyle>
                <a:p>
                  <a:pPr lvl="0" algn="l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851" dirty="0"/>
                    <a:t>Assessment and reporting </a:t>
                  </a:r>
                  <a:endParaRPr sz="851" dirty="0"/>
                </a:p>
              </p:txBody>
            </p:sp>
            <p:pic>
              <p:nvPicPr>
                <p:cNvPr id="396" name="Picture 395" descr="Security&amp;Compliance_assesment-reporting.png"/>
                <p:cNvPicPr>
                  <a:picLocks noChangeAspect="1"/>
                </p:cNvPicPr>
                <p:nvPr/>
              </p:nvPicPr>
              <p:blipFill>
                <a:blip r:embed="rId7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8547" y="3518186"/>
                  <a:ext cx="320040" cy="32004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702212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E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2948" y="2317278"/>
            <a:ext cx="2217037" cy="221703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Application Services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9052" y="1277174"/>
            <a:ext cx="79080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Simple Email Service (SES)</a:t>
            </a:r>
          </a:p>
          <a:p>
            <a:r>
              <a:rPr lang="en-US" sz="2133" i="1" dirty="0">
                <a:solidFill>
                  <a:srgbClr val="CF9538"/>
                </a:solidFill>
                <a:cs typeface="Arial"/>
              </a:rPr>
              <a:t>Email Sending Service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053" y="2466777"/>
            <a:ext cx="6877231" cy="2467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Bulk and transactional email-sending service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Eliminates email server management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Meet rigorous Internet Service Provider (ISP) standards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Built-in feedback loop on successful and unsuccessful messages</a:t>
            </a:r>
          </a:p>
        </p:txBody>
      </p:sp>
    </p:spTree>
    <p:extLst>
      <p:ext uri="{BB962C8B-B14F-4D97-AF65-F5344CB8AC3E}">
        <p14:creationId xmlns:p14="http://schemas.microsoft.com/office/powerpoint/2010/main" val="1131716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udSearch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4411" y="2325168"/>
            <a:ext cx="2209147" cy="22091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Application Services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9052" y="1277174"/>
            <a:ext cx="79080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CloudSearch</a:t>
            </a:r>
          </a:p>
          <a:p>
            <a:r>
              <a:rPr lang="en-US" sz="2133" i="1" dirty="0">
                <a:solidFill>
                  <a:srgbClr val="CF9538"/>
                </a:solidFill>
                <a:cs typeface="Arial"/>
              </a:rPr>
              <a:t>Managed Search Service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053" y="2466777"/>
            <a:ext cx="6877231" cy="2020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Integrate fast and highly scalable search functionality into applications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Scales automatically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AWS manages hardware provisioning, data partitioning, and software patches</a:t>
            </a:r>
          </a:p>
        </p:txBody>
      </p:sp>
    </p:spTree>
    <p:extLst>
      <p:ext uri="{BB962C8B-B14F-4D97-AF65-F5344CB8AC3E}">
        <p14:creationId xmlns:p14="http://schemas.microsoft.com/office/powerpoint/2010/main" val="3040843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N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2754" y="2036531"/>
            <a:ext cx="2552461" cy="2552461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Application Services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9052" y="1277174"/>
            <a:ext cx="79080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Simple Notification Service (SNS)</a:t>
            </a:r>
          </a:p>
          <a:p>
            <a:r>
              <a:rPr lang="en-US" sz="2133" i="1" dirty="0">
                <a:solidFill>
                  <a:srgbClr val="CF9538"/>
                </a:solidFill>
                <a:cs typeface="Arial"/>
              </a:rPr>
              <a:t>Push Notification Service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053" y="2466777"/>
            <a:ext cx="6877231" cy="2020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Set up, operate, and send notifications 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Publish messages from an application and immediately deliver them to subscribers or other applications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Push messages to mobile devices</a:t>
            </a:r>
          </a:p>
        </p:txBody>
      </p:sp>
    </p:spTree>
    <p:extLst>
      <p:ext uri="{BB962C8B-B14F-4D97-AF65-F5344CB8AC3E}">
        <p14:creationId xmlns:p14="http://schemas.microsoft.com/office/powerpoint/2010/main" val="1622170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ransCod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7204" y="2051091"/>
            <a:ext cx="2054891" cy="2054891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Application Services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9052" y="1277174"/>
            <a:ext cx="79080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Elastic Transcoder</a:t>
            </a:r>
          </a:p>
          <a:p>
            <a:r>
              <a:rPr lang="en-US" sz="2133" i="1" dirty="0">
                <a:solidFill>
                  <a:srgbClr val="CF9538"/>
                </a:solidFill>
                <a:cs typeface="Arial"/>
              </a:rPr>
              <a:t>Easy-to-use Scalable Media Transcoder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053" y="2466777"/>
            <a:ext cx="6877231" cy="1331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Converts media files between formats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Highly scalable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Integration with S3 and CloudFront</a:t>
            </a:r>
          </a:p>
        </p:txBody>
      </p:sp>
    </p:spTree>
    <p:extLst>
      <p:ext uri="{BB962C8B-B14F-4D97-AF65-F5344CB8AC3E}">
        <p14:creationId xmlns:p14="http://schemas.microsoft.com/office/powerpoint/2010/main" val="3343476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Q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7204" y="2061260"/>
            <a:ext cx="2050725" cy="2050725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Application Services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9052" y="1277174"/>
            <a:ext cx="79080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Simple Queue Service (SQS)</a:t>
            </a:r>
          </a:p>
          <a:p>
            <a:r>
              <a:rPr lang="en-US" sz="2133" i="1" dirty="0">
                <a:solidFill>
                  <a:srgbClr val="CF9538"/>
                </a:solidFill>
                <a:cs typeface="Arial"/>
              </a:rPr>
              <a:t>Message Queue Service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053" y="2466776"/>
            <a:ext cx="6877231" cy="1778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Managed and scalable message queue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Building block for distributed systems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Highly available and durable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Pay for what you use</a:t>
            </a:r>
          </a:p>
        </p:txBody>
      </p:sp>
    </p:spTree>
    <p:extLst>
      <p:ext uri="{BB962C8B-B14F-4D97-AF65-F5344CB8AC3E}">
        <p14:creationId xmlns:p14="http://schemas.microsoft.com/office/powerpoint/2010/main" val="238877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WF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3638" y="2137878"/>
            <a:ext cx="1995007" cy="199500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Application Services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9052" y="1277174"/>
            <a:ext cx="77224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Simple Workflow Service</a:t>
            </a:r>
          </a:p>
          <a:p>
            <a:r>
              <a:rPr lang="en-US" sz="2133" i="1" dirty="0">
                <a:solidFill>
                  <a:srgbClr val="CF9538"/>
                </a:solidFill>
                <a:cs typeface="Arial"/>
              </a:rPr>
              <a:t>Workflow Service for Coordinating Application Components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052" y="2466777"/>
            <a:ext cx="7330605" cy="281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Coordinate processing steps across distributed systems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Manages workflows, including state, decisions, executions, tasks, and logging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Ensure tasks are executed reliably, in order, and without duplication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Simple API calls can be executed from code written in any language</a:t>
            </a:r>
          </a:p>
        </p:txBody>
      </p:sp>
    </p:spTree>
    <p:extLst>
      <p:ext uri="{BB962C8B-B14F-4D97-AF65-F5344CB8AC3E}">
        <p14:creationId xmlns:p14="http://schemas.microsoft.com/office/powerpoint/2010/main" val="629805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5225" y="2251536"/>
            <a:ext cx="1912771" cy="193215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Application Services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9052" y="1277174"/>
            <a:ext cx="79080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API Gateway</a:t>
            </a:r>
          </a:p>
          <a:p>
            <a:r>
              <a:rPr lang="en-US" sz="2133" i="1" dirty="0">
                <a:solidFill>
                  <a:srgbClr val="CF9538"/>
                </a:solidFill>
                <a:cs typeface="Arial"/>
              </a:rPr>
              <a:t>Build, Publish and Manage APIs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053" y="2466776"/>
            <a:ext cx="7420329" cy="257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Performance at any scale via worldwide edge locations, traffic throttling, and API output caching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Monitor API activity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Integrates with Lambda functions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Run multiple versions of the same API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Fully Managed</a:t>
            </a:r>
          </a:p>
        </p:txBody>
      </p:sp>
    </p:spTree>
    <p:extLst>
      <p:ext uri="{BB962C8B-B14F-4D97-AF65-F5344CB8AC3E}">
        <p14:creationId xmlns:p14="http://schemas.microsoft.com/office/powerpoint/2010/main" val="3645963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56078" y="1634003"/>
            <a:ext cx="1313881" cy="2662375"/>
            <a:chOff x="535602" y="1225502"/>
            <a:chExt cx="985411" cy="1996781"/>
          </a:xfrm>
        </p:grpSpPr>
        <p:pic>
          <p:nvPicPr>
            <p:cNvPr id="4" name="Picture 3" descr="Directory Service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120" y="1225502"/>
              <a:ext cx="756374" cy="756374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535602" y="2145065"/>
              <a:ext cx="985411" cy="10772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867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Directory Service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568985" y="1740361"/>
            <a:ext cx="1704889" cy="1571132"/>
            <a:chOff x="1992052" y="1305270"/>
            <a:chExt cx="1278667" cy="1178349"/>
          </a:xfrm>
        </p:grpSpPr>
        <p:pic>
          <p:nvPicPr>
            <p:cNvPr id="8" name="Picture 7" descr="IAM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37138" y="1305270"/>
              <a:ext cx="588494" cy="58849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1992052" y="2145065"/>
              <a:ext cx="1278667" cy="3385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867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IAM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868706" y="1596644"/>
            <a:ext cx="1825193" cy="1714849"/>
            <a:chOff x="3756029" y="1197482"/>
            <a:chExt cx="1368895" cy="1286137"/>
          </a:xfrm>
        </p:grpSpPr>
        <p:pic>
          <p:nvPicPr>
            <p:cNvPr id="5" name="Picture 4" descr="Trusted Advisor.eps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15308" y="1197482"/>
              <a:ext cx="850337" cy="850337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3756029" y="2145065"/>
              <a:ext cx="1368895" cy="3385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867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Trusted Advisor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209671" y="1788980"/>
            <a:ext cx="2020909" cy="1522513"/>
            <a:chOff x="5450797" y="1341734"/>
            <a:chExt cx="1515682" cy="1141885"/>
          </a:xfrm>
        </p:grpSpPr>
        <p:pic>
          <p:nvPicPr>
            <p:cNvPr id="16" name="Picture 15" descr="CloudTrail.eps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4541" y="1341734"/>
              <a:ext cx="468194" cy="561832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5450797" y="2145065"/>
              <a:ext cx="1515682" cy="3385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867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CloudTrail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413676" y="1653945"/>
            <a:ext cx="2451933" cy="1657548"/>
            <a:chOff x="7103801" y="1240458"/>
            <a:chExt cx="1838950" cy="124316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34034" y="1240458"/>
              <a:ext cx="778485" cy="770211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7103801" y="2145065"/>
              <a:ext cx="1838950" cy="3385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867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Key Management Service</a:t>
              </a:r>
            </a:p>
          </p:txBody>
        </p:sp>
      </p:grpSp>
      <p:sp>
        <p:nvSpPr>
          <p:cNvPr id="40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Administration &amp; Security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81994" y="4318823"/>
            <a:ext cx="1062049" cy="1576213"/>
            <a:chOff x="535602" y="3239117"/>
            <a:chExt cx="796537" cy="1182160"/>
          </a:xfrm>
        </p:grpSpPr>
        <p:pic>
          <p:nvPicPr>
            <p:cNvPr id="11" name="Picture 10" descr="CloudWatch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9623" y="3239117"/>
              <a:ext cx="588494" cy="588494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535602" y="4082723"/>
              <a:ext cx="796537" cy="3385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867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CloudWatch</a:t>
              </a:r>
              <a:endPara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568985" y="4296377"/>
            <a:ext cx="1704889" cy="1598659"/>
            <a:chOff x="1992052" y="3222283"/>
            <a:chExt cx="1278667" cy="119899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98924" y="3222283"/>
              <a:ext cx="464923" cy="561652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1992052" y="4082723"/>
              <a:ext cx="1278667" cy="3385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867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AWS </a:t>
              </a:r>
              <a:r>
                <a:rPr lang="en-US" sz="1867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Config</a:t>
              </a:r>
              <a:endPara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868706" y="4369812"/>
            <a:ext cx="1825193" cy="1525224"/>
            <a:chOff x="3756029" y="3277359"/>
            <a:chExt cx="1368895" cy="114391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41402" y="3277359"/>
              <a:ext cx="598148" cy="585216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3756029" y="4082723"/>
              <a:ext cx="1368895" cy="3385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867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Service Catalog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209671" y="4202425"/>
            <a:ext cx="2020909" cy="1692612"/>
            <a:chOff x="5450797" y="3151818"/>
            <a:chExt cx="1515682" cy="12694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94093" y="3151818"/>
              <a:ext cx="829090" cy="83629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5450797" y="4082723"/>
              <a:ext cx="1515682" cy="3385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867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CloudHSM</a:t>
              </a:r>
              <a:endPara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1024" name="Group 1023"/>
          <p:cNvGrpSpPr/>
          <p:nvPr/>
        </p:nvGrpSpPr>
        <p:grpSpPr>
          <a:xfrm>
            <a:off x="9413676" y="4301108"/>
            <a:ext cx="2451933" cy="1593929"/>
            <a:chOff x="7103801" y="3225830"/>
            <a:chExt cx="1838950" cy="1195447"/>
          </a:xfrm>
        </p:grpSpPr>
        <p:pic>
          <p:nvPicPr>
            <p:cNvPr id="1026" name="Picture 2" descr="Amazon ACM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5743" y="3225830"/>
              <a:ext cx="615067" cy="61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7103801" y="4082723"/>
              <a:ext cx="1838950" cy="3385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867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Certificate Manager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9372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CloudWatch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2685" y="2528016"/>
            <a:ext cx="1927867" cy="1927867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Administration &amp; Security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9052" y="1277174"/>
            <a:ext cx="79080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CloudWatch</a:t>
            </a:r>
          </a:p>
          <a:p>
            <a:r>
              <a:rPr lang="en-US" sz="2133" i="1" dirty="0">
                <a:solidFill>
                  <a:srgbClr val="7BC233"/>
                </a:solidFill>
                <a:cs typeface="Arial"/>
              </a:rPr>
              <a:t>Resource and Application Monitoring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49052" y="2466777"/>
            <a:ext cx="7309493" cy="3157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Visibility into resource utilization and operational performance with Metrics and Logs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Set alarm thresholds to send notifications or trigger Auto Scaling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Log aggregation, monitoring, and troubleshooting with CloudWatch Logs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Support for customer-published measurements with Custom Metrics</a:t>
            </a:r>
          </a:p>
        </p:txBody>
      </p:sp>
    </p:spTree>
    <p:extLst>
      <p:ext uri="{BB962C8B-B14F-4D97-AF65-F5344CB8AC3E}">
        <p14:creationId xmlns:p14="http://schemas.microsoft.com/office/powerpoint/2010/main" val="584548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roup 2051"/>
          <p:cNvGrpSpPr/>
          <p:nvPr/>
        </p:nvGrpSpPr>
        <p:grpSpPr>
          <a:xfrm>
            <a:off x="177600" y="2703162"/>
            <a:ext cx="11860280" cy="2064865"/>
            <a:chOff x="116574" y="2027371"/>
            <a:chExt cx="8895210" cy="1548649"/>
          </a:xfrm>
        </p:grpSpPr>
        <p:grpSp>
          <p:nvGrpSpPr>
            <p:cNvPr id="2051" name="Group 2050"/>
            <p:cNvGrpSpPr/>
            <p:nvPr/>
          </p:nvGrpSpPr>
          <p:grpSpPr>
            <a:xfrm>
              <a:off x="116574" y="2027371"/>
              <a:ext cx="1428107" cy="1302428"/>
              <a:chOff x="-66302" y="2027371"/>
              <a:chExt cx="1428107" cy="1302428"/>
            </a:xfrm>
          </p:grpSpPr>
          <p:pic>
            <p:nvPicPr>
              <p:cNvPr id="3" name="Picture 2" descr="CodeDeploy.eps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0865" y="2027371"/>
                <a:ext cx="813773" cy="813773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-66302" y="2991245"/>
                <a:ext cx="1428107" cy="33855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867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CodeDeploy</a:t>
                </a:r>
              </a:p>
            </p:txBody>
          </p:sp>
        </p:grpSp>
        <p:grpSp>
          <p:nvGrpSpPr>
            <p:cNvPr id="2049" name="Group 2048"/>
            <p:cNvGrpSpPr/>
            <p:nvPr/>
          </p:nvGrpSpPr>
          <p:grpSpPr>
            <a:xfrm>
              <a:off x="1586466" y="2133785"/>
              <a:ext cx="1522488" cy="1196014"/>
              <a:chOff x="1453468" y="2133785"/>
              <a:chExt cx="1522488" cy="1196014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918143" y="2133785"/>
                <a:ext cx="593138" cy="584201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1453468" y="2991245"/>
                <a:ext cx="1522488" cy="33855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867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CodePipeline</a:t>
                </a:r>
              </a:p>
            </p:txBody>
          </p:sp>
        </p:grpSp>
        <p:grpSp>
          <p:nvGrpSpPr>
            <p:cNvPr id="2048" name="Group 2047"/>
            <p:cNvGrpSpPr/>
            <p:nvPr/>
          </p:nvGrpSpPr>
          <p:grpSpPr>
            <a:xfrm>
              <a:off x="3039926" y="2178753"/>
              <a:ext cx="1497061" cy="1151046"/>
              <a:chOff x="2823798" y="2178753"/>
              <a:chExt cx="1497061" cy="115104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85364" y="2178753"/>
                <a:ext cx="573929" cy="580965"/>
              </a:xfrm>
              <a:prstGeom prst="rect">
                <a:avLst/>
              </a:prstGeom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2823798" y="2991245"/>
                <a:ext cx="1497061" cy="33855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867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CodeCommit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517113" y="2155722"/>
              <a:ext cx="1515682" cy="1174077"/>
              <a:chOff x="4176290" y="2155722"/>
              <a:chExt cx="1515682" cy="1174077"/>
            </a:xfrm>
          </p:grpSpPr>
          <p:pic>
            <p:nvPicPr>
              <p:cNvPr id="6" name="Picture 5" descr="OpsWorks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39884" y="2155722"/>
                <a:ext cx="588494" cy="588494"/>
              </a:xfrm>
              <a:prstGeom prst="rect">
                <a:avLst/>
              </a:prstGeom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4176290" y="2991245"/>
                <a:ext cx="1515682" cy="33855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867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OpsWorks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5837077" y="2153431"/>
              <a:ext cx="1838950" cy="1176368"/>
              <a:chOff x="5521193" y="2153431"/>
              <a:chExt cx="1838950" cy="1176368"/>
            </a:xfrm>
          </p:grpSpPr>
          <p:pic>
            <p:nvPicPr>
              <p:cNvPr id="9" name="Picture 8" descr="CloudFormation.png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46421" y="2153431"/>
                <a:ext cx="588494" cy="588494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5521193" y="2991245"/>
                <a:ext cx="1838950" cy="33855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867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CloudFormation</a:t>
                </a: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496102" y="2054762"/>
              <a:ext cx="1515682" cy="1521258"/>
              <a:chOff x="7205157" y="2054762"/>
              <a:chExt cx="1515682" cy="1521258"/>
            </a:xfrm>
          </p:grpSpPr>
          <p:pic>
            <p:nvPicPr>
              <p:cNvPr id="2050" name="Picture 2" descr="D:\Users\jbarr\AppData\Local\Temp\1\SNAGHTML26e1701c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0169" y="2054762"/>
                <a:ext cx="765658" cy="765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7205157" y="2991245"/>
                <a:ext cx="1515682" cy="58477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867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Application Discovery</a:t>
                </a:r>
              </a:p>
            </p:txBody>
          </p:sp>
        </p:grpSp>
      </p:grpSp>
      <p:sp>
        <p:nvSpPr>
          <p:cNvPr id="38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Developer &amp; Management</a:t>
            </a:r>
          </a:p>
        </p:txBody>
      </p:sp>
    </p:spTree>
    <p:extLst>
      <p:ext uri="{BB962C8B-B14F-4D97-AF65-F5344CB8AC3E}">
        <p14:creationId xmlns:p14="http://schemas.microsoft.com/office/powerpoint/2010/main" val="18822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772193" y="2691508"/>
            <a:ext cx="11190003" cy="2373845"/>
            <a:chOff x="579145" y="2018631"/>
            <a:chExt cx="8392502" cy="1780384"/>
          </a:xfrm>
        </p:grpSpPr>
        <p:sp>
          <p:nvSpPr>
            <p:cNvPr id="35" name="TextBox 34"/>
            <p:cNvSpPr txBox="1"/>
            <p:nvPr/>
          </p:nvSpPr>
          <p:spPr>
            <a:xfrm>
              <a:off x="579145" y="2991245"/>
              <a:ext cx="796537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EC2</a:t>
              </a:r>
            </a:p>
          </p:txBody>
        </p:sp>
        <p:pic>
          <p:nvPicPr>
            <p:cNvPr id="42" name="Picture 41" descr="EC2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217" y="2104757"/>
              <a:ext cx="648393" cy="648393"/>
            </a:xfrm>
            <a:prstGeom prst="rect">
              <a:avLst/>
            </a:prstGeom>
          </p:spPr>
        </p:pic>
        <p:pic>
          <p:nvPicPr>
            <p:cNvPr id="38" name="Picture 37" descr="Auto-Scaling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850" t="8632" r="7628" b="6840"/>
            <a:stretch/>
          </p:blipFill>
          <p:spPr>
            <a:xfrm>
              <a:off x="2147578" y="2104757"/>
              <a:ext cx="713187" cy="713232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853952" y="2991245"/>
              <a:ext cx="1278667" cy="561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Auto Scaling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38319" y="2991245"/>
              <a:ext cx="1368895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Lambda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94556" y="2018631"/>
              <a:ext cx="856421" cy="85642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341942" y="2991245"/>
              <a:ext cx="1515682" cy="807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EC2 Container Service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3995" y="2143197"/>
              <a:ext cx="611576" cy="57101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0954" y="2065622"/>
              <a:ext cx="762437" cy="76243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132697" y="2991245"/>
              <a:ext cx="183895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Elastic Beanstalk</a:t>
              </a:r>
            </a:p>
          </p:txBody>
        </p:sp>
      </p:grpSp>
      <p:sp>
        <p:nvSpPr>
          <p:cNvPr id="46" name="Title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b="1" dirty="0">
                <a:solidFill>
                  <a:schemeClr val="accent6">
                    <a:lumMod val="50000"/>
                  </a:schemeClr>
                </a:solidFill>
                <a:latin typeface="Arial"/>
                <a:cs typeface="Arial"/>
              </a:rPr>
              <a:t>Compute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06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udFormatio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7604" y="2838847"/>
            <a:ext cx="1904141" cy="1904141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Developer &amp; Management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49051" y="1277174"/>
            <a:ext cx="7908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CloudFormation</a:t>
            </a:r>
          </a:p>
          <a:p>
            <a:r>
              <a:rPr lang="en-US" sz="2133" i="1" dirty="0">
                <a:solidFill>
                  <a:srgbClr val="7BC233"/>
                </a:solidFill>
                <a:cs typeface="Arial"/>
              </a:rPr>
              <a:t>Create and Manage Resources with Templates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9051" y="2466776"/>
            <a:ext cx="6212215" cy="3157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Model, provision, and update AWS resources through JSON formatted text files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Deploy stack from template with runtime parameters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Visualize and make quick edits to templates with CloudFormation Designer’s drag-and-drop interface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Repeatable, reliable provisioning</a:t>
            </a:r>
          </a:p>
        </p:txBody>
      </p:sp>
    </p:spTree>
    <p:extLst>
      <p:ext uri="{BB962C8B-B14F-4D97-AF65-F5344CB8AC3E}">
        <p14:creationId xmlns:p14="http://schemas.microsoft.com/office/powerpoint/2010/main" val="2725601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95696" y="2775260"/>
            <a:ext cx="1322641" cy="1664472"/>
            <a:chOff x="423162" y="2081445"/>
            <a:chExt cx="991981" cy="1248354"/>
          </a:xfrm>
        </p:grpSpPr>
        <p:pic>
          <p:nvPicPr>
            <p:cNvPr id="17" name="Picture 16" descr="Elastic-MapReduce-EMR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561" y="2081445"/>
              <a:ext cx="697183" cy="68012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23162" y="2991245"/>
              <a:ext cx="991981" cy="3385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867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EMR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930701" y="2872148"/>
            <a:ext cx="1704889" cy="1567585"/>
            <a:chOff x="1453468" y="2154110"/>
            <a:chExt cx="1278667" cy="1175689"/>
          </a:xfrm>
        </p:grpSpPr>
        <p:pic>
          <p:nvPicPr>
            <p:cNvPr id="18" name="Picture 17" descr="Kinesis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2026" y="2154110"/>
              <a:ext cx="501550" cy="58713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453468" y="2991245"/>
              <a:ext cx="1278667" cy="3385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867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Kinesis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94094" y="2771951"/>
            <a:ext cx="1825193" cy="1667781"/>
            <a:chOff x="2823798" y="2078963"/>
            <a:chExt cx="1368895" cy="12508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35990" y="2078963"/>
              <a:ext cx="744511" cy="726296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2823798" y="2991245"/>
              <a:ext cx="1368895" cy="3385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867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Data Pipeline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778848" y="2823631"/>
            <a:ext cx="2020909" cy="1944396"/>
            <a:chOff x="4176290" y="2117723"/>
            <a:chExt cx="1515682" cy="1458297"/>
          </a:xfrm>
        </p:grpSpPr>
        <p:pic>
          <p:nvPicPr>
            <p:cNvPr id="4098" name="Picture 2" descr="https://d2t8t6joz3mb9g.cloudfront.net/css/us-east-1/img/ML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5540" y="2117723"/>
              <a:ext cx="697183" cy="680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4176290" y="2991245"/>
              <a:ext cx="1515682" cy="5847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867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Machine Learning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695423" y="2718105"/>
            <a:ext cx="2451933" cy="1721627"/>
            <a:chOff x="5521193" y="2038579"/>
            <a:chExt cx="1838950" cy="1291220"/>
          </a:xfrm>
        </p:grpSpPr>
        <p:pic>
          <p:nvPicPr>
            <p:cNvPr id="6" name="Picture 5" descr="QuickSight_ServiceIcon.jpe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2177" y="2038579"/>
              <a:ext cx="696982" cy="766680"/>
            </a:xfrm>
            <a:prstGeom prst="rect">
              <a:avLst/>
            </a:prstGeom>
            <a:noFill/>
          </p:spPr>
        </p:pic>
        <p:sp>
          <p:nvSpPr>
            <p:cNvPr id="29" name="TextBox 28"/>
            <p:cNvSpPr txBox="1"/>
            <p:nvPr/>
          </p:nvSpPr>
          <p:spPr>
            <a:xfrm>
              <a:off x="5521193" y="2991245"/>
              <a:ext cx="1838950" cy="3385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867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QuickSight</a:t>
              </a:r>
            </a:p>
          </p:txBody>
        </p:sp>
      </p:grpSp>
      <p:sp>
        <p:nvSpPr>
          <p:cNvPr id="32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Analytics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9984256" y="2743201"/>
            <a:ext cx="2020909" cy="1696532"/>
            <a:chOff x="7205157" y="2057400"/>
            <a:chExt cx="1515682" cy="1272399"/>
          </a:xfrm>
        </p:grpSpPr>
        <p:sp>
          <p:nvSpPr>
            <p:cNvPr id="31" name="TextBox 30"/>
            <p:cNvSpPr txBox="1"/>
            <p:nvPr/>
          </p:nvSpPr>
          <p:spPr>
            <a:xfrm>
              <a:off x="7205157" y="2991245"/>
              <a:ext cx="1515682" cy="3385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867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Elasticsearch</a:t>
              </a:r>
              <a:r>
                <a:rPr lang="en-US" sz="1867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Service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7643813" y="2057400"/>
              <a:ext cx="644525" cy="773113"/>
              <a:chOff x="7643813" y="2057400"/>
              <a:chExt cx="644525" cy="773113"/>
            </a:xfrm>
          </p:grpSpPr>
          <p:sp>
            <p:nvSpPr>
              <p:cNvPr id="34" name="Freeform 5"/>
              <p:cNvSpPr>
                <a:spLocks/>
              </p:cNvSpPr>
              <p:nvPr/>
            </p:nvSpPr>
            <p:spPr bwMode="auto">
              <a:xfrm>
                <a:off x="7685088" y="2393950"/>
                <a:ext cx="74613" cy="296863"/>
              </a:xfrm>
              <a:custGeom>
                <a:avLst/>
                <a:gdLst>
                  <a:gd name="T0" fmla="*/ 183 w 183"/>
                  <a:gd name="T1" fmla="*/ 694 h 737"/>
                  <a:gd name="T2" fmla="*/ 183 w 183"/>
                  <a:gd name="T3" fmla="*/ 694 h 737"/>
                  <a:gd name="T4" fmla="*/ 0 w 183"/>
                  <a:gd name="T5" fmla="*/ 737 h 737"/>
                  <a:gd name="T6" fmla="*/ 0 w 183"/>
                  <a:gd name="T7" fmla="*/ 0 h 737"/>
                  <a:gd name="T8" fmla="*/ 183 w 183"/>
                  <a:gd name="T9" fmla="*/ 9 h 737"/>
                  <a:gd name="T10" fmla="*/ 183 w 183"/>
                  <a:gd name="T11" fmla="*/ 694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3" h="737">
                    <a:moveTo>
                      <a:pt x="183" y="694"/>
                    </a:moveTo>
                    <a:lnTo>
                      <a:pt x="183" y="694"/>
                    </a:lnTo>
                    <a:lnTo>
                      <a:pt x="0" y="737"/>
                    </a:lnTo>
                    <a:lnTo>
                      <a:pt x="0" y="0"/>
                    </a:lnTo>
                    <a:lnTo>
                      <a:pt x="183" y="9"/>
                    </a:lnTo>
                    <a:lnTo>
                      <a:pt x="183" y="694"/>
                    </a:lnTo>
                    <a:close/>
                  </a:path>
                </a:pathLst>
              </a:custGeom>
              <a:solidFill>
                <a:srgbClr val="F585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5" name="Freeform 6"/>
              <p:cNvSpPr>
                <a:spLocks/>
              </p:cNvSpPr>
              <p:nvPr/>
            </p:nvSpPr>
            <p:spPr bwMode="auto">
              <a:xfrm>
                <a:off x="7794625" y="2262188"/>
                <a:ext cx="120650" cy="482600"/>
              </a:xfrm>
              <a:custGeom>
                <a:avLst/>
                <a:gdLst>
                  <a:gd name="T0" fmla="*/ 299 w 299"/>
                  <a:gd name="T1" fmla="*/ 1103 h 1198"/>
                  <a:gd name="T2" fmla="*/ 299 w 299"/>
                  <a:gd name="T3" fmla="*/ 1103 h 1198"/>
                  <a:gd name="T4" fmla="*/ 0 w 299"/>
                  <a:gd name="T5" fmla="*/ 1198 h 1198"/>
                  <a:gd name="T6" fmla="*/ 0 w 299"/>
                  <a:gd name="T7" fmla="*/ 0 h 1198"/>
                  <a:gd name="T8" fmla="*/ 299 w 299"/>
                  <a:gd name="T9" fmla="*/ 57 h 1198"/>
                  <a:gd name="T10" fmla="*/ 299 w 299"/>
                  <a:gd name="T11" fmla="*/ 1103 h 1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9" h="1198">
                    <a:moveTo>
                      <a:pt x="299" y="1103"/>
                    </a:moveTo>
                    <a:lnTo>
                      <a:pt x="299" y="1103"/>
                    </a:lnTo>
                    <a:lnTo>
                      <a:pt x="0" y="1198"/>
                    </a:lnTo>
                    <a:lnTo>
                      <a:pt x="0" y="0"/>
                    </a:lnTo>
                    <a:lnTo>
                      <a:pt x="299" y="57"/>
                    </a:lnTo>
                    <a:lnTo>
                      <a:pt x="299" y="1103"/>
                    </a:lnTo>
                    <a:close/>
                  </a:path>
                </a:pathLst>
              </a:custGeom>
              <a:solidFill>
                <a:srgbClr val="F585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6" name="Freeform 7"/>
              <p:cNvSpPr>
                <a:spLocks/>
              </p:cNvSpPr>
              <p:nvPr/>
            </p:nvSpPr>
            <p:spPr bwMode="auto">
              <a:xfrm>
                <a:off x="8183563" y="2276475"/>
                <a:ext cx="63500" cy="333375"/>
              </a:xfrm>
              <a:custGeom>
                <a:avLst/>
                <a:gdLst>
                  <a:gd name="T0" fmla="*/ 0 w 157"/>
                  <a:gd name="T1" fmla="*/ 0 h 829"/>
                  <a:gd name="T2" fmla="*/ 0 w 157"/>
                  <a:gd name="T3" fmla="*/ 0 h 829"/>
                  <a:gd name="T4" fmla="*/ 0 w 157"/>
                  <a:gd name="T5" fmla="*/ 829 h 829"/>
                  <a:gd name="T6" fmla="*/ 157 w 157"/>
                  <a:gd name="T7" fmla="*/ 782 h 829"/>
                  <a:gd name="T8" fmla="*/ 157 w 157"/>
                  <a:gd name="T9" fmla="*/ 47 h 829"/>
                  <a:gd name="T10" fmla="*/ 0 w 157"/>
                  <a:gd name="T1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7" h="829">
                    <a:moveTo>
                      <a:pt x="0" y="0"/>
                    </a:moveTo>
                    <a:lnTo>
                      <a:pt x="0" y="0"/>
                    </a:lnTo>
                    <a:lnTo>
                      <a:pt x="0" y="829"/>
                    </a:lnTo>
                    <a:lnTo>
                      <a:pt x="157" y="782"/>
                    </a:lnTo>
                    <a:lnTo>
                      <a:pt x="157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502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7" name="Freeform 8"/>
              <p:cNvSpPr>
                <a:spLocks/>
              </p:cNvSpPr>
              <p:nvPr/>
            </p:nvSpPr>
            <p:spPr bwMode="auto">
              <a:xfrm>
                <a:off x="7996238" y="2241550"/>
                <a:ext cx="250825" cy="63500"/>
              </a:xfrm>
              <a:custGeom>
                <a:avLst/>
                <a:gdLst>
                  <a:gd name="T0" fmla="*/ 0 w 621"/>
                  <a:gd name="T1" fmla="*/ 40 h 156"/>
                  <a:gd name="T2" fmla="*/ 0 w 621"/>
                  <a:gd name="T3" fmla="*/ 40 h 156"/>
                  <a:gd name="T4" fmla="*/ 171 w 621"/>
                  <a:gd name="T5" fmla="*/ 0 h 156"/>
                  <a:gd name="T6" fmla="*/ 621 w 621"/>
                  <a:gd name="T7" fmla="*/ 134 h 156"/>
                  <a:gd name="T8" fmla="*/ 467 w 621"/>
                  <a:gd name="T9" fmla="*/ 156 h 156"/>
                  <a:gd name="T10" fmla="*/ 0 w 621"/>
                  <a:gd name="T11" fmla="*/ 4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1" h="156">
                    <a:moveTo>
                      <a:pt x="0" y="40"/>
                    </a:moveTo>
                    <a:lnTo>
                      <a:pt x="0" y="40"/>
                    </a:lnTo>
                    <a:lnTo>
                      <a:pt x="171" y="0"/>
                    </a:lnTo>
                    <a:lnTo>
                      <a:pt x="621" y="134"/>
                    </a:lnTo>
                    <a:lnTo>
                      <a:pt x="467" y="156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6B3A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8" name="Freeform 9"/>
              <p:cNvSpPr>
                <a:spLocks/>
              </p:cNvSpPr>
              <p:nvPr/>
            </p:nvSpPr>
            <p:spPr bwMode="auto">
              <a:xfrm>
                <a:off x="7974013" y="2582863"/>
                <a:ext cx="273050" cy="68263"/>
              </a:xfrm>
              <a:custGeom>
                <a:avLst/>
                <a:gdLst>
                  <a:gd name="T0" fmla="*/ 0 w 675"/>
                  <a:gd name="T1" fmla="*/ 130 h 172"/>
                  <a:gd name="T2" fmla="*/ 0 w 675"/>
                  <a:gd name="T3" fmla="*/ 130 h 172"/>
                  <a:gd name="T4" fmla="*/ 173 w 675"/>
                  <a:gd name="T5" fmla="*/ 172 h 172"/>
                  <a:gd name="T6" fmla="*/ 675 w 675"/>
                  <a:gd name="T7" fmla="*/ 22 h 172"/>
                  <a:gd name="T8" fmla="*/ 519 w 675"/>
                  <a:gd name="T9" fmla="*/ 0 h 172"/>
                  <a:gd name="T10" fmla="*/ 0 w 675"/>
                  <a:gd name="T11" fmla="*/ 13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5" h="172">
                    <a:moveTo>
                      <a:pt x="0" y="130"/>
                    </a:moveTo>
                    <a:lnTo>
                      <a:pt x="0" y="130"/>
                    </a:lnTo>
                    <a:lnTo>
                      <a:pt x="173" y="172"/>
                    </a:lnTo>
                    <a:lnTo>
                      <a:pt x="675" y="22"/>
                    </a:lnTo>
                    <a:lnTo>
                      <a:pt x="519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FBBF9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9" name="Freeform 10"/>
              <p:cNvSpPr>
                <a:spLocks noEditPoints="1"/>
              </p:cNvSpPr>
              <p:nvPr/>
            </p:nvSpPr>
            <p:spPr bwMode="auto">
              <a:xfrm>
                <a:off x="7966075" y="2057400"/>
                <a:ext cx="322263" cy="771525"/>
              </a:xfrm>
              <a:custGeom>
                <a:avLst/>
                <a:gdLst>
                  <a:gd name="T0" fmla="*/ 0 w 794"/>
                  <a:gd name="T1" fmla="*/ 0 h 1917"/>
                  <a:gd name="T2" fmla="*/ 0 w 794"/>
                  <a:gd name="T3" fmla="*/ 0 h 1917"/>
                  <a:gd name="T4" fmla="*/ 0 w 794"/>
                  <a:gd name="T5" fmla="*/ 1917 h 1917"/>
                  <a:gd name="T6" fmla="*/ 794 w 794"/>
                  <a:gd name="T7" fmla="*/ 1520 h 1917"/>
                  <a:gd name="T8" fmla="*/ 794 w 794"/>
                  <a:gd name="T9" fmla="*/ 396 h 1917"/>
                  <a:gd name="T10" fmla="*/ 0 w 794"/>
                  <a:gd name="T11" fmla="*/ 0 h 1917"/>
                  <a:gd name="T12" fmla="*/ 238 w 794"/>
                  <a:gd name="T13" fmla="*/ 457 h 1917"/>
                  <a:gd name="T14" fmla="*/ 238 w 794"/>
                  <a:gd name="T15" fmla="*/ 457 h 1917"/>
                  <a:gd name="T16" fmla="*/ 693 w 794"/>
                  <a:gd name="T17" fmla="*/ 592 h 1917"/>
                  <a:gd name="T18" fmla="*/ 693 w 794"/>
                  <a:gd name="T19" fmla="*/ 1327 h 1917"/>
                  <a:gd name="T20" fmla="*/ 238 w 794"/>
                  <a:gd name="T21" fmla="*/ 1463 h 1917"/>
                  <a:gd name="T22" fmla="*/ 238 w 794"/>
                  <a:gd name="T23" fmla="*/ 457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4" h="1917">
                    <a:moveTo>
                      <a:pt x="0" y="0"/>
                    </a:moveTo>
                    <a:lnTo>
                      <a:pt x="0" y="0"/>
                    </a:lnTo>
                    <a:lnTo>
                      <a:pt x="0" y="1917"/>
                    </a:lnTo>
                    <a:lnTo>
                      <a:pt x="794" y="1520"/>
                    </a:lnTo>
                    <a:lnTo>
                      <a:pt x="794" y="396"/>
                    </a:lnTo>
                    <a:lnTo>
                      <a:pt x="0" y="0"/>
                    </a:lnTo>
                    <a:close/>
                    <a:moveTo>
                      <a:pt x="238" y="457"/>
                    </a:moveTo>
                    <a:lnTo>
                      <a:pt x="238" y="457"/>
                    </a:lnTo>
                    <a:lnTo>
                      <a:pt x="693" y="592"/>
                    </a:lnTo>
                    <a:lnTo>
                      <a:pt x="693" y="1327"/>
                    </a:lnTo>
                    <a:lnTo>
                      <a:pt x="238" y="1463"/>
                    </a:lnTo>
                    <a:lnTo>
                      <a:pt x="238" y="457"/>
                    </a:lnTo>
                    <a:close/>
                  </a:path>
                </a:pathLst>
              </a:custGeom>
              <a:solidFill>
                <a:srgbClr val="F585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0" name="Freeform 11"/>
              <p:cNvSpPr>
                <a:spLocks/>
              </p:cNvSpPr>
              <p:nvPr/>
            </p:nvSpPr>
            <p:spPr bwMode="auto">
              <a:xfrm>
                <a:off x="7851775" y="2057400"/>
                <a:ext cx="114300" cy="773113"/>
              </a:xfrm>
              <a:custGeom>
                <a:avLst/>
                <a:gdLst>
                  <a:gd name="T0" fmla="*/ 284 w 284"/>
                  <a:gd name="T1" fmla="*/ 0 h 1919"/>
                  <a:gd name="T2" fmla="*/ 284 w 284"/>
                  <a:gd name="T3" fmla="*/ 0 h 1919"/>
                  <a:gd name="T4" fmla="*/ 0 w 284"/>
                  <a:gd name="T5" fmla="*/ 140 h 1919"/>
                  <a:gd name="T6" fmla="*/ 0 w 284"/>
                  <a:gd name="T7" fmla="*/ 1777 h 1919"/>
                  <a:gd name="T8" fmla="*/ 284 w 284"/>
                  <a:gd name="T9" fmla="*/ 1919 h 1919"/>
                  <a:gd name="T10" fmla="*/ 284 w 284"/>
                  <a:gd name="T11" fmla="*/ 0 h 1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1919">
                    <a:moveTo>
                      <a:pt x="284" y="0"/>
                    </a:moveTo>
                    <a:lnTo>
                      <a:pt x="284" y="0"/>
                    </a:lnTo>
                    <a:lnTo>
                      <a:pt x="0" y="140"/>
                    </a:lnTo>
                    <a:lnTo>
                      <a:pt x="0" y="1777"/>
                    </a:lnTo>
                    <a:lnTo>
                      <a:pt x="284" y="191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9D502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1" name="Freeform 12"/>
              <p:cNvSpPr>
                <a:spLocks/>
              </p:cNvSpPr>
              <p:nvPr/>
            </p:nvSpPr>
            <p:spPr bwMode="auto">
              <a:xfrm>
                <a:off x="7724775" y="2262188"/>
                <a:ext cx="69850" cy="482600"/>
              </a:xfrm>
              <a:custGeom>
                <a:avLst/>
                <a:gdLst>
                  <a:gd name="T0" fmla="*/ 0 w 175"/>
                  <a:gd name="T1" fmla="*/ 1110 h 1197"/>
                  <a:gd name="T2" fmla="*/ 0 w 175"/>
                  <a:gd name="T3" fmla="*/ 1110 h 1197"/>
                  <a:gd name="T4" fmla="*/ 175 w 175"/>
                  <a:gd name="T5" fmla="*/ 1197 h 1197"/>
                  <a:gd name="T6" fmla="*/ 175 w 175"/>
                  <a:gd name="T7" fmla="*/ 0 h 1197"/>
                  <a:gd name="T8" fmla="*/ 0 w 175"/>
                  <a:gd name="T9" fmla="*/ 52 h 1197"/>
                  <a:gd name="T10" fmla="*/ 0 w 175"/>
                  <a:gd name="T11" fmla="*/ 1110 h 1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5" h="1197">
                    <a:moveTo>
                      <a:pt x="0" y="1110"/>
                    </a:moveTo>
                    <a:lnTo>
                      <a:pt x="0" y="1110"/>
                    </a:lnTo>
                    <a:lnTo>
                      <a:pt x="175" y="1197"/>
                    </a:lnTo>
                    <a:lnTo>
                      <a:pt x="175" y="0"/>
                    </a:lnTo>
                    <a:lnTo>
                      <a:pt x="0" y="52"/>
                    </a:lnTo>
                    <a:lnTo>
                      <a:pt x="0" y="1110"/>
                    </a:lnTo>
                    <a:close/>
                  </a:path>
                </a:pathLst>
              </a:custGeom>
              <a:solidFill>
                <a:srgbClr val="9D502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2" name="Freeform 13"/>
              <p:cNvSpPr>
                <a:spLocks/>
              </p:cNvSpPr>
              <p:nvPr/>
            </p:nvSpPr>
            <p:spPr bwMode="auto">
              <a:xfrm>
                <a:off x="7643813" y="2393950"/>
                <a:ext cx="41275" cy="296863"/>
              </a:xfrm>
              <a:custGeom>
                <a:avLst/>
                <a:gdLst>
                  <a:gd name="T0" fmla="*/ 0 w 101"/>
                  <a:gd name="T1" fmla="*/ 10 h 736"/>
                  <a:gd name="T2" fmla="*/ 0 w 101"/>
                  <a:gd name="T3" fmla="*/ 10 h 736"/>
                  <a:gd name="T4" fmla="*/ 0 w 101"/>
                  <a:gd name="T5" fmla="*/ 685 h 736"/>
                  <a:gd name="T6" fmla="*/ 101 w 101"/>
                  <a:gd name="T7" fmla="*/ 736 h 736"/>
                  <a:gd name="T8" fmla="*/ 101 w 101"/>
                  <a:gd name="T9" fmla="*/ 0 h 736"/>
                  <a:gd name="T10" fmla="*/ 0 w 101"/>
                  <a:gd name="T11" fmla="*/ 1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" h="736">
                    <a:moveTo>
                      <a:pt x="0" y="10"/>
                    </a:moveTo>
                    <a:lnTo>
                      <a:pt x="0" y="10"/>
                    </a:lnTo>
                    <a:lnTo>
                      <a:pt x="0" y="685"/>
                    </a:lnTo>
                    <a:lnTo>
                      <a:pt x="101" y="736"/>
                    </a:lnTo>
                    <a:lnTo>
                      <a:pt x="101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D502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5648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astic-MapReduce-EM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1051" y="2373671"/>
            <a:ext cx="2419299" cy="241929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49054" y="1233670"/>
            <a:ext cx="70920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Elastic MapReduce (EMR)</a:t>
            </a:r>
          </a:p>
          <a:p>
            <a:r>
              <a:rPr lang="en-US" sz="2133" i="1" dirty="0">
                <a:solidFill>
                  <a:srgbClr val="FCB64C"/>
                </a:solidFill>
                <a:cs typeface="Arial"/>
              </a:rPr>
              <a:t>Managed Hadoop Framework for Big Data Processing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9053" y="2466776"/>
            <a:ext cx="6810728" cy="2225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Elastic cluster sizing based on workflow demands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Batch and real-time processing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Long-running or transient clusters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Spot instance support for cost optimization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Easy integration with AWS </a:t>
            </a:r>
            <a:r>
              <a:rPr lang="en-US" sz="2133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datastores</a:t>
            </a:r>
            <a:endParaRPr lang="en-US" sz="2133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613904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Kinesi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9503" y="1769939"/>
            <a:ext cx="1535949" cy="1843139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/>
          </p:nvPr>
        </p:nvGraphicFramePr>
        <p:xfrm>
          <a:off x="644847" y="4107543"/>
          <a:ext cx="10844660" cy="1979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" name="Rectangle 17"/>
          <p:cNvSpPr/>
          <p:nvPr/>
        </p:nvSpPr>
        <p:spPr>
          <a:xfrm>
            <a:off x="449054" y="1233670"/>
            <a:ext cx="70920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Kinesis </a:t>
            </a:r>
          </a:p>
          <a:p>
            <a:r>
              <a:rPr lang="en-US" sz="2133" i="1" dirty="0">
                <a:solidFill>
                  <a:srgbClr val="FCB64C"/>
                </a:solidFill>
                <a:cs typeface="Arial"/>
              </a:rPr>
              <a:t>Work with Real-time Streaming Data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054" y="2466776"/>
            <a:ext cx="6068125" cy="781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 platform for streaming data on AWS, currently consists of: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3475047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 anchorCtr="0"/>
          <a:lstStyle/>
          <a:p>
            <a:r>
              <a:rPr lang="en-US" sz="4000" dirty="0"/>
              <a:t>Monitoring AWS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2328448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C9D588B-5F59-4585-8DA6-5C46DFC63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883"/>
            <a:ext cx="12194806" cy="557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105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1DEC206-0B62-4E83-9AF6-CDBA21C91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" y="443883"/>
            <a:ext cx="12192000" cy="557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65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8509282A-D8FD-4E15-9BCD-CE3A9E851AF9}"/>
              </a:ext>
            </a:extLst>
          </p:cNvPr>
          <p:cNvSpPr/>
          <p:nvPr/>
        </p:nvSpPr>
        <p:spPr>
          <a:xfrm>
            <a:off x="5137723" y="3362720"/>
            <a:ext cx="1508501" cy="155715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497" y="201319"/>
            <a:ext cx="10774365" cy="6689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2700" dirty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rPr>
              <a:t>Dynatrace currently supports the following Amazon Web Services: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7E8BC-3723-4EDC-B867-1A0217ED9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88" y="1298043"/>
            <a:ext cx="942994" cy="1131592"/>
          </a:xfrm>
          <a:prstGeom prst="rect">
            <a:avLst/>
          </a:prstGeom>
        </p:spPr>
      </p:pic>
      <p:sp>
        <p:nvSpPr>
          <p:cNvPr id="9" name="TextBox 213">
            <a:extLst>
              <a:ext uri="{FF2B5EF4-FFF2-40B4-BE49-F238E27FC236}">
                <a16:creationId xmlns:a16="http://schemas.microsoft.com/office/drawing/2014/main" id="{E36D3FA6-6934-4CB6-B692-8E19F0AB2C23}"/>
              </a:ext>
            </a:extLst>
          </p:cNvPr>
          <p:cNvSpPr txBox="1"/>
          <p:nvPr/>
        </p:nvSpPr>
        <p:spPr>
          <a:xfrm>
            <a:off x="2018788" y="2456821"/>
            <a:ext cx="1114359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2000" b="1" dirty="0"/>
              <a:t>Amazon EC2</a:t>
            </a:r>
            <a:endParaRPr lang="en-US" sz="4400" b="1" dirty="0"/>
          </a:p>
        </p:txBody>
      </p:sp>
      <p:pic>
        <p:nvPicPr>
          <p:cNvPr id="11" name="Picture 51">
            <a:extLst>
              <a:ext uri="{FF2B5EF4-FFF2-40B4-BE49-F238E27FC236}">
                <a16:creationId xmlns:a16="http://schemas.microsoft.com/office/drawing/2014/main" id="{98004977-E100-4D72-9090-1D784ACFB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503" y="1298043"/>
            <a:ext cx="762177" cy="1063873"/>
          </a:xfrm>
          <a:prstGeom prst="rect">
            <a:avLst/>
          </a:prstGeom>
        </p:spPr>
      </p:pic>
      <p:sp>
        <p:nvSpPr>
          <p:cNvPr id="12" name="TextBox 213">
            <a:extLst>
              <a:ext uri="{FF2B5EF4-FFF2-40B4-BE49-F238E27FC236}">
                <a16:creationId xmlns:a16="http://schemas.microsoft.com/office/drawing/2014/main" id="{C70BF98D-EB13-466F-A061-C6D09EA99F64}"/>
              </a:ext>
            </a:extLst>
          </p:cNvPr>
          <p:cNvSpPr txBox="1"/>
          <p:nvPr/>
        </p:nvSpPr>
        <p:spPr>
          <a:xfrm>
            <a:off x="3593411" y="2469847"/>
            <a:ext cx="1114359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2000" b="1" dirty="0"/>
              <a:t>Amazon EBS</a:t>
            </a:r>
            <a:endParaRPr lang="en-US" sz="4400" b="1" dirty="0"/>
          </a:p>
        </p:txBody>
      </p:sp>
      <p:pic>
        <p:nvPicPr>
          <p:cNvPr id="14" name="Picture 40">
            <a:extLst>
              <a:ext uri="{FF2B5EF4-FFF2-40B4-BE49-F238E27FC236}">
                <a16:creationId xmlns:a16="http://schemas.microsoft.com/office/drawing/2014/main" id="{CB74B063-F00C-4A81-B0B2-55C9C32E2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497" y="1298043"/>
            <a:ext cx="965646" cy="1158778"/>
          </a:xfrm>
          <a:prstGeom prst="rect">
            <a:avLst/>
          </a:prstGeom>
        </p:spPr>
      </p:pic>
      <p:sp>
        <p:nvSpPr>
          <p:cNvPr id="15" name="TextBox 213">
            <a:extLst>
              <a:ext uri="{FF2B5EF4-FFF2-40B4-BE49-F238E27FC236}">
                <a16:creationId xmlns:a16="http://schemas.microsoft.com/office/drawing/2014/main" id="{1686B8A8-076E-4AD8-88F0-826D843E2124}"/>
              </a:ext>
            </a:extLst>
          </p:cNvPr>
          <p:cNvSpPr txBox="1"/>
          <p:nvPr/>
        </p:nvSpPr>
        <p:spPr>
          <a:xfrm>
            <a:off x="5125302" y="2506116"/>
            <a:ext cx="1465094" cy="21267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2000" b="1" dirty="0"/>
              <a:t>Elastic Load Balancing</a:t>
            </a:r>
            <a:endParaRPr lang="en-US" sz="4400" b="1" dirty="0"/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A3E4F3A3-C52C-488A-9937-4634394C5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544" y="1278375"/>
            <a:ext cx="1011939" cy="1214326"/>
          </a:xfrm>
          <a:prstGeom prst="rect">
            <a:avLst/>
          </a:prstGeom>
        </p:spPr>
      </p:pic>
      <p:sp>
        <p:nvSpPr>
          <p:cNvPr id="20" name="TextBox 213">
            <a:extLst>
              <a:ext uri="{FF2B5EF4-FFF2-40B4-BE49-F238E27FC236}">
                <a16:creationId xmlns:a16="http://schemas.microsoft.com/office/drawing/2014/main" id="{AF826FD5-9D8C-4BA6-ABB0-9666CF1EDF84}"/>
              </a:ext>
            </a:extLst>
          </p:cNvPr>
          <p:cNvSpPr txBox="1"/>
          <p:nvPr/>
        </p:nvSpPr>
        <p:spPr>
          <a:xfrm>
            <a:off x="6817103" y="2510841"/>
            <a:ext cx="1742820" cy="16388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2000" b="1" dirty="0"/>
              <a:t>Simple Storage Service</a:t>
            </a:r>
            <a:endParaRPr lang="en-US" sz="4400" b="1" dirty="0"/>
          </a:p>
        </p:txBody>
      </p:sp>
      <p:pic>
        <p:nvPicPr>
          <p:cNvPr id="21" name="Picture 5">
            <a:extLst>
              <a:ext uri="{FF2B5EF4-FFF2-40B4-BE49-F238E27FC236}">
                <a16:creationId xmlns:a16="http://schemas.microsoft.com/office/drawing/2014/main" id="{6022FECF-9B30-4D99-8872-4575013474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88" y="3523445"/>
            <a:ext cx="942994" cy="1090336"/>
          </a:xfrm>
          <a:prstGeom prst="rect">
            <a:avLst/>
          </a:prstGeom>
        </p:spPr>
      </p:pic>
      <p:sp>
        <p:nvSpPr>
          <p:cNvPr id="27" name="TextBox 213">
            <a:extLst>
              <a:ext uri="{FF2B5EF4-FFF2-40B4-BE49-F238E27FC236}">
                <a16:creationId xmlns:a16="http://schemas.microsoft.com/office/drawing/2014/main" id="{1C68DFF7-575A-444E-87C1-092E60347056}"/>
              </a:ext>
            </a:extLst>
          </p:cNvPr>
          <p:cNvSpPr txBox="1"/>
          <p:nvPr/>
        </p:nvSpPr>
        <p:spPr>
          <a:xfrm>
            <a:off x="1982605" y="4613781"/>
            <a:ext cx="1114359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2000" b="1" dirty="0"/>
              <a:t>Relational Database Service</a:t>
            </a:r>
            <a:endParaRPr lang="en-US" sz="4400" b="1" dirty="0"/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4C9A39BC-DABA-4412-8CBB-7038CEBDEA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95" y="3523445"/>
            <a:ext cx="948001" cy="1050095"/>
          </a:xfrm>
          <a:prstGeom prst="rect">
            <a:avLst/>
          </a:prstGeom>
        </p:spPr>
      </p:pic>
      <p:sp>
        <p:nvSpPr>
          <p:cNvPr id="30" name="TextBox 213">
            <a:extLst>
              <a:ext uri="{FF2B5EF4-FFF2-40B4-BE49-F238E27FC236}">
                <a16:creationId xmlns:a16="http://schemas.microsoft.com/office/drawing/2014/main" id="{98AE5D94-2EE8-4B3A-A84A-D6078AEC6A97}"/>
              </a:ext>
            </a:extLst>
          </p:cNvPr>
          <p:cNvSpPr txBox="1"/>
          <p:nvPr/>
        </p:nvSpPr>
        <p:spPr>
          <a:xfrm>
            <a:off x="3436542" y="4610549"/>
            <a:ext cx="1428095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2000" b="1" dirty="0"/>
              <a:t>Amazon DynamoDB</a:t>
            </a:r>
            <a:endParaRPr lang="en-US" sz="4400" b="1" dirty="0"/>
          </a:p>
        </p:txBody>
      </p:sp>
      <p:pic>
        <p:nvPicPr>
          <p:cNvPr id="32" name="Picture 53">
            <a:extLst>
              <a:ext uri="{FF2B5EF4-FFF2-40B4-BE49-F238E27FC236}">
                <a16:creationId xmlns:a16="http://schemas.microsoft.com/office/drawing/2014/main" id="{96298476-DB73-476B-A43A-A178477E8B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65" y="1293994"/>
            <a:ext cx="1241903" cy="1207407"/>
          </a:xfrm>
          <a:prstGeom prst="rect">
            <a:avLst/>
          </a:prstGeom>
        </p:spPr>
      </p:pic>
      <p:sp>
        <p:nvSpPr>
          <p:cNvPr id="33" name="TextBox 213">
            <a:extLst>
              <a:ext uri="{FF2B5EF4-FFF2-40B4-BE49-F238E27FC236}">
                <a16:creationId xmlns:a16="http://schemas.microsoft.com/office/drawing/2014/main" id="{AEF9F9BE-03B7-4708-8438-8294DCACA4B9}"/>
              </a:ext>
            </a:extLst>
          </p:cNvPr>
          <p:cNvSpPr txBox="1"/>
          <p:nvPr/>
        </p:nvSpPr>
        <p:spPr>
          <a:xfrm>
            <a:off x="8688597" y="2534504"/>
            <a:ext cx="1742820" cy="16388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2000" b="1" dirty="0"/>
              <a:t>Auto Scaling</a:t>
            </a:r>
            <a:endParaRPr lang="en-US" sz="4400" b="1" dirty="0"/>
          </a:p>
        </p:txBody>
      </p:sp>
      <p:pic>
        <p:nvPicPr>
          <p:cNvPr id="34" name="Picture 36">
            <a:extLst>
              <a:ext uri="{FF2B5EF4-FFF2-40B4-BE49-F238E27FC236}">
                <a16:creationId xmlns:a16="http://schemas.microsoft.com/office/drawing/2014/main" id="{B95519CA-1CB8-482B-88CF-B3ABD4CEE1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571" y="3362720"/>
            <a:ext cx="864873" cy="1210820"/>
          </a:xfrm>
          <a:prstGeom prst="rect">
            <a:avLst/>
          </a:prstGeom>
        </p:spPr>
      </p:pic>
      <p:sp>
        <p:nvSpPr>
          <p:cNvPr id="36" name="TextBox 213">
            <a:extLst>
              <a:ext uri="{FF2B5EF4-FFF2-40B4-BE49-F238E27FC236}">
                <a16:creationId xmlns:a16="http://schemas.microsoft.com/office/drawing/2014/main" id="{1A123C08-9B37-41E9-881F-1D2341882160}"/>
              </a:ext>
            </a:extLst>
          </p:cNvPr>
          <p:cNvSpPr txBox="1"/>
          <p:nvPr/>
        </p:nvSpPr>
        <p:spPr>
          <a:xfrm>
            <a:off x="8688597" y="4608513"/>
            <a:ext cx="1742820" cy="16388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2000" b="1" dirty="0"/>
              <a:t>AWS Elastic Beanstalk</a:t>
            </a:r>
            <a:endParaRPr lang="en-US" sz="4400" b="1" dirty="0"/>
          </a:p>
        </p:txBody>
      </p:sp>
      <p:pic>
        <p:nvPicPr>
          <p:cNvPr id="37" name="Picture 35">
            <a:extLst>
              <a:ext uri="{FF2B5EF4-FFF2-40B4-BE49-F238E27FC236}">
                <a16:creationId xmlns:a16="http://schemas.microsoft.com/office/drawing/2014/main" id="{9C203DD6-79F5-462A-B78A-D15D169220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544" y="3362720"/>
            <a:ext cx="999715" cy="1199657"/>
          </a:xfrm>
          <a:prstGeom prst="rect">
            <a:avLst/>
          </a:prstGeom>
        </p:spPr>
      </p:pic>
      <p:sp>
        <p:nvSpPr>
          <p:cNvPr id="41" name="TextBox 213">
            <a:extLst>
              <a:ext uri="{FF2B5EF4-FFF2-40B4-BE49-F238E27FC236}">
                <a16:creationId xmlns:a16="http://schemas.microsoft.com/office/drawing/2014/main" id="{21CA9101-FB4C-4637-A748-6AA2AA5AF201}"/>
              </a:ext>
            </a:extLst>
          </p:cNvPr>
          <p:cNvSpPr txBox="1"/>
          <p:nvPr/>
        </p:nvSpPr>
        <p:spPr>
          <a:xfrm>
            <a:off x="6804879" y="4599386"/>
            <a:ext cx="1742820" cy="16388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2000" b="1" dirty="0"/>
              <a:t>AWS Lambda</a:t>
            </a:r>
            <a:endParaRPr lang="en-US" sz="4400" b="1" dirty="0"/>
          </a:p>
        </p:txBody>
      </p:sp>
      <p:pic>
        <p:nvPicPr>
          <p:cNvPr id="43" name="Picture 186">
            <a:extLst>
              <a:ext uri="{FF2B5EF4-FFF2-40B4-BE49-F238E27FC236}">
                <a16:creationId xmlns:a16="http://schemas.microsoft.com/office/drawing/2014/main" id="{9351A3A5-0D19-4A5A-ADFF-492DC3B5727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286" y="3580611"/>
            <a:ext cx="1121367" cy="11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68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How do we monitor AWS?</a:t>
            </a:r>
          </a:p>
        </p:txBody>
      </p:sp>
    </p:spTree>
    <p:extLst>
      <p:ext uri="{BB962C8B-B14F-4D97-AF65-F5344CB8AC3E}">
        <p14:creationId xmlns:p14="http://schemas.microsoft.com/office/powerpoint/2010/main" val="2534758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41902E70-4D74-40A0-B2EE-204E2B682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783" y="1403217"/>
            <a:ext cx="2091422" cy="2374044"/>
          </a:xfrm>
          <a:prstGeom prst="rect">
            <a:avLst/>
          </a:prstGeom>
        </p:spPr>
      </p:pic>
      <p:sp>
        <p:nvSpPr>
          <p:cNvPr id="8" name="TextBox 120">
            <a:extLst>
              <a:ext uri="{FF2B5EF4-FFF2-40B4-BE49-F238E27FC236}">
                <a16:creationId xmlns:a16="http://schemas.microsoft.com/office/drawing/2014/main" id="{CD5A8335-6430-4003-A477-3A410E98CDAE}"/>
              </a:ext>
            </a:extLst>
          </p:cNvPr>
          <p:cNvSpPr txBox="1"/>
          <p:nvPr/>
        </p:nvSpPr>
        <p:spPr>
          <a:xfrm>
            <a:off x="4263261" y="3808145"/>
            <a:ext cx="3756465" cy="54833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2800" b="1" dirty="0"/>
              <a:t>Amazon </a:t>
            </a:r>
            <a:r>
              <a:rPr lang="en-US" sz="2800" b="1" dirty="0" err="1"/>
              <a:t>CloudWatch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1485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EC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8613" y="2742658"/>
            <a:ext cx="2473337" cy="24733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9053" y="1233670"/>
            <a:ext cx="70920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latin typeface="Arial"/>
                <a:cs typeface="Arial"/>
              </a:rPr>
              <a:t>Elastic Compute Cloud (EC2)</a:t>
            </a:r>
          </a:p>
          <a:p>
            <a:r>
              <a:rPr lang="en-US" sz="2133" i="1" dirty="0">
                <a:solidFill>
                  <a:srgbClr val="FCB64C"/>
                </a:solidFill>
                <a:latin typeface="Arial"/>
                <a:cs typeface="Arial"/>
              </a:rPr>
              <a:t>Virtual Servers in the Cloud</a:t>
            </a:r>
          </a:p>
        </p:txBody>
      </p:sp>
      <p:sp>
        <p:nvSpPr>
          <p:cNvPr id="8" name="Rectangle 7"/>
          <p:cNvSpPr/>
          <p:nvPr/>
        </p:nvSpPr>
        <p:spPr>
          <a:xfrm>
            <a:off x="449053" y="2466776"/>
            <a:ext cx="6210103" cy="380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Resizable Compute Capacity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Complete control of your computing resources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Reduces time to obtain and boot new server instances to minutes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Choose from 30+ different instance types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Scale as your requirements change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Pay only for what you use</a:t>
            </a:r>
          </a:p>
          <a:p>
            <a:pPr marL="838190" lvl="1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Or reserve instances for a committed discount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b="1" dirty="0">
                <a:solidFill>
                  <a:schemeClr val="accent6">
                    <a:lumMod val="50000"/>
                  </a:schemeClr>
                </a:solidFill>
                <a:latin typeface="Arial"/>
                <a:cs typeface="Arial"/>
              </a:rPr>
              <a:t>Compute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2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41902E70-4D74-40A0-B2EE-204E2B682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783" y="1403217"/>
            <a:ext cx="2091422" cy="2374044"/>
          </a:xfrm>
          <a:prstGeom prst="rect">
            <a:avLst/>
          </a:prstGeom>
        </p:spPr>
      </p:pic>
      <p:sp>
        <p:nvSpPr>
          <p:cNvPr id="8" name="TextBox 120">
            <a:extLst>
              <a:ext uri="{FF2B5EF4-FFF2-40B4-BE49-F238E27FC236}">
                <a16:creationId xmlns:a16="http://schemas.microsoft.com/office/drawing/2014/main" id="{CD5A8335-6430-4003-A477-3A410E98CDAE}"/>
              </a:ext>
            </a:extLst>
          </p:cNvPr>
          <p:cNvSpPr txBox="1"/>
          <p:nvPr/>
        </p:nvSpPr>
        <p:spPr>
          <a:xfrm>
            <a:off x="4263261" y="3808145"/>
            <a:ext cx="3756465" cy="54833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2800" b="1" dirty="0"/>
              <a:t>Amazon </a:t>
            </a:r>
            <a:r>
              <a:rPr lang="en-US" sz="2800" b="1" dirty="0" err="1"/>
              <a:t>CloudWatch</a:t>
            </a:r>
            <a:endParaRPr lang="en-US" sz="2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F3D50B-143A-40F9-BAD8-7B8276CADDDB}"/>
              </a:ext>
            </a:extLst>
          </p:cNvPr>
          <p:cNvSpPr txBox="1">
            <a:spLocks/>
          </p:cNvSpPr>
          <p:nvPr/>
        </p:nvSpPr>
        <p:spPr>
          <a:xfrm>
            <a:off x="754310" y="4387364"/>
            <a:ext cx="10774365" cy="212412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ctr"/>
            <a:r>
              <a:rPr lang="en-US" sz="2800" b="1" dirty="0">
                <a:solidFill>
                  <a:schemeClr val="tx1"/>
                </a:solidFill>
              </a:rPr>
              <a:t>is a monitoring service for AWS cloud resources and the applications you run on AWS. You can use Amazon </a:t>
            </a:r>
            <a:r>
              <a:rPr lang="en-US" sz="2800" b="1" dirty="0" err="1">
                <a:solidFill>
                  <a:schemeClr val="tx1"/>
                </a:solidFill>
              </a:rPr>
              <a:t>CloudWatch</a:t>
            </a:r>
            <a:r>
              <a:rPr lang="en-US" sz="2800" b="1" dirty="0">
                <a:solidFill>
                  <a:schemeClr val="tx1"/>
                </a:solidFill>
              </a:rPr>
              <a:t> to collect and track metrics, collect and monitor log files, set alarms, and automatically react to changes in your AWS resources. 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820615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4373"/>
            <a:ext cx="12096480" cy="47682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88924" y="2116383"/>
            <a:ext cx="1988598" cy="98488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SGW queries CloudWatch API every </a:t>
            </a:r>
            <a:r>
              <a:rPr lang="en-US" sz="1400" b="1" dirty="0">
                <a:solidFill>
                  <a:srgbClr val="FAAF34"/>
                </a:solidFill>
              </a:rPr>
              <a:t>5 minutes</a:t>
            </a:r>
            <a:r>
              <a:rPr lang="en-US" sz="1400" b="1" dirty="0">
                <a:solidFill>
                  <a:schemeClr val="bg1"/>
                </a:solidFill>
              </a:rPr>
              <a:t> for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metrics  </a:t>
            </a:r>
          </a:p>
        </p:txBody>
      </p:sp>
      <p:sp>
        <p:nvSpPr>
          <p:cNvPr id="7" name="Rectangle 6"/>
          <p:cNvSpPr/>
          <p:nvPr/>
        </p:nvSpPr>
        <p:spPr>
          <a:xfrm>
            <a:off x="3200832" y="4721995"/>
            <a:ext cx="1646376" cy="892548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Agent sends metrics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every min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119" y="1400949"/>
            <a:ext cx="4389401" cy="600160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900" b="1" dirty="0"/>
              <a:t>CloudWatch API</a:t>
            </a:r>
          </a:p>
          <a:p>
            <a:r>
              <a:rPr lang="en-US" sz="1200" dirty="0"/>
              <a:t>(EC2,ELB, RDS, S3, EBS, Lambda, </a:t>
            </a:r>
            <a:r>
              <a:rPr lang="en-US" sz="1200" dirty="0" err="1"/>
              <a:t>DynamoDB</a:t>
            </a:r>
            <a:r>
              <a:rPr lang="en-US" sz="1200" dirty="0"/>
              <a:t>, Auto scaling group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81852" y="2279201"/>
            <a:ext cx="1278662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900" b="1" dirty="0"/>
              <a:t>Host (EC2)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14947" y="2294596"/>
            <a:ext cx="2164048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900" b="1" dirty="0"/>
              <a:t>Public Security GW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50260" y="2279201"/>
            <a:ext cx="2083673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900" b="1" dirty="0"/>
              <a:t>Dynatrace Server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8AC02A89-37B3-48FA-A5B4-A8D164233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Collect</a:t>
            </a:r>
            <a:r>
              <a:rPr lang="it-IT" dirty="0"/>
              <a:t> the </a:t>
            </a:r>
            <a:r>
              <a:rPr lang="it-IT" dirty="0" err="1"/>
              <a:t>CloudWatch</a:t>
            </a:r>
            <a:r>
              <a:rPr lang="it-IT" dirty="0"/>
              <a:t> API </a:t>
            </a:r>
            <a:r>
              <a:rPr lang="it-IT" dirty="0" err="1"/>
              <a:t>metrics</a:t>
            </a:r>
            <a:r>
              <a:rPr lang="it-IT" dirty="0"/>
              <a:t> and </a:t>
            </a:r>
            <a:r>
              <a:rPr lang="it-IT" dirty="0" err="1"/>
              <a:t>send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to the </a:t>
            </a:r>
            <a:r>
              <a:rPr lang="it-IT" dirty="0" err="1"/>
              <a:t>Dynatrace</a:t>
            </a:r>
            <a:r>
              <a:rPr lang="it-IT" dirty="0"/>
              <a:t> Server</a:t>
            </a: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B5262E7B-A5BF-481B-AB56-0778B47EF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71" y="3448436"/>
            <a:ext cx="528380" cy="599782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A5C451A8-7F9F-4A97-9F7D-A181D5E5C5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246" y="4501082"/>
            <a:ext cx="489407" cy="5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6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470774" y="1568984"/>
            <a:ext cx="3094070" cy="4397524"/>
            <a:chOff x="6210293" y="1762124"/>
            <a:chExt cx="1819284" cy="3276600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6210301" y="4629149"/>
              <a:ext cx="1819275" cy="409575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AAF34"/>
                  </a:solidFill>
                  <a:effectLst/>
                  <a:uLnTx/>
                  <a:uFillTx/>
                  <a:ea typeface="+mn-ea"/>
                  <a:cs typeface="+mn-cs"/>
                </a:rPr>
                <a:t>Network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6210300" y="4219574"/>
              <a:ext cx="1819275" cy="409575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AAF34"/>
                  </a:solidFill>
                  <a:effectLst/>
                  <a:uLnTx/>
                  <a:uFillTx/>
                  <a:ea typeface="+mn-ea"/>
                  <a:cs typeface="+mn-cs"/>
                </a:rPr>
                <a:t>Storage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6210299" y="3809999"/>
              <a:ext cx="1819275" cy="409575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AAF34"/>
                  </a:solidFill>
                  <a:effectLst/>
                  <a:uLnTx/>
                  <a:uFillTx/>
                  <a:ea typeface="+mn-ea"/>
                  <a:cs typeface="+mn-cs"/>
                </a:rPr>
                <a:t>Machines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6210298" y="3400424"/>
              <a:ext cx="1819275" cy="409575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AAF34"/>
                  </a:solidFill>
                  <a:effectLst/>
                  <a:uLnTx/>
                  <a:uFillTx/>
                  <a:ea typeface="+mn-ea"/>
                  <a:cs typeface="+mn-cs"/>
                </a:rPr>
                <a:t>Virtualization</a:t>
              </a: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6210302" y="2990849"/>
              <a:ext cx="1819275" cy="409575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AAF34"/>
                  </a:solidFill>
                  <a:effectLst/>
                  <a:uLnTx/>
                  <a:uFillTx/>
                  <a:ea typeface="+mn-ea"/>
                  <a:cs typeface="+mn-cs"/>
                </a:rPr>
                <a:t>Operating System</a:t>
              </a: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6210302" y="2581274"/>
              <a:ext cx="1819275" cy="409575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AAF34"/>
                  </a:solidFill>
                  <a:effectLst/>
                  <a:uLnTx/>
                  <a:uFillTx/>
                  <a:ea typeface="+mn-ea"/>
                  <a:cs typeface="+mn-cs"/>
                </a:rPr>
                <a:t>Runtime</a:t>
              </a: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6210293" y="2171699"/>
              <a:ext cx="1819275" cy="409575"/>
            </a:xfrm>
            <a:prstGeom prst="roundRect">
              <a:avLst/>
            </a:prstGeom>
            <a:solidFill>
              <a:schemeClr val="accent2"/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6210293" y="1762124"/>
              <a:ext cx="1819275" cy="409575"/>
            </a:xfrm>
            <a:prstGeom prst="roundRect">
              <a:avLst/>
            </a:prstGeom>
            <a:solidFill>
              <a:schemeClr val="accent2"/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+mn-cs"/>
                </a:rPr>
                <a:t>Application</a:t>
              </a:r>
            </a:p>
          </p:txBody>
        </p:sp>
      </p:grpSp>
      <p:sp>
        <p:nvSpPr>
          <p:cNvPr id="36" name="Rettangolo 35">
            <a:extLst>
              <a:ext uri="{FF2B5EF4-FFF2-40B4-BE49-F238E27FC236}">
                <a16:creationId xmlns:a16="http://schemas.microsoft.com/office/drawing/2014/main" id="{3B949EC0-5A7F-493C-91B6-53425942FB55}"/>
              </a:ext>
            </a:extLst>
          </p:cNvPr>
          <p:cNvSpPr/>
          <p:nvPr/>
        </p:nvSpPr>
        <p:spPr>
          <a:xfrm>
            <a:off x="1032431" y="319919"/>
            <a:ext cx="9970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00A6FB"/>
                </a:solidFill>
                <a:latin typeface="Calibri Light" charset="0"/>
              </a:rPr>
              <a:t>Extend the CloudWatch Visibility with Full Stack Monitoring</a:t>
            </a:r>
            <a:endParaRPr lang="it-IT" dirty="0"/>
          </a:p>
        </p:txBody>
      </p:sp>
      <p:pic>
        <p:nvPicPr>
          <p:cNvPr id="44" name="Picture 7">
            <a:extLst>
              <a:ext uri="{FF2B5EF4-FFF2-40B4-BE49-F238E27FC236}">
                <a16:creationId xmlns:a16="http://schemas.microsoft.com/office/drawing/2014/main" id="{01A41EB7-42D6-4E37-8D2C-22D0BA968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190" y="3218056"/>
            <a:ext cx="1375940" cy="1561876"/>
          </a:xfrm>
          <a:prstGeom prst="rect">
            <a:avLst/>
          </a:prstGeom>
        </p:spPr>
      </p:pic>
      <p:sp>
        <p:nvSpPr>
          <p:cNvPr id="45" name="Parentesi graffa aperta 44">
            <a:extLst>
              <a:ext uri="{FF2B5EF4-FFF2-40B4-BE49-F238E27FC236}">
                <a16:creationId xmlns:a16="http://schemas.microsoft.com/office/drawing/2014/main" id="{6736050F-6F3D-46D5-B091-1E68DC9FB3C0}"/>
              </a:ext>
            </a:extLst>
          </p:cNvPr>
          <p:cNvSpPr/>
          <p:nvPr/>
        </p:nvSpPr>
        <p:spPr>
          <a:xfrm>
            <a:off x="3764133" y="2668365"/>
            <a:ext cx="522584" cy="3298143"/>
          </a:xfrm>
          <a:prstGeom prst="leftBrace">
            <a:avLst>
              <a:gd name="adj1" fmla="val 44008"/>
              <a:gd name="adj2" fmla="val 50269"/>
            </a:avLst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46" name="TextBox 120">
            <a:extLst>
              <a:ext uri="{FF2B5EF4-FFF2-40B4-BE49-F238E27FC236}">
                <a16:creationId xmlns:a16="http://schemas.microsoft.com/office/drawing/2014/main" id="{632B2395-F476-411B-9370-13F2C9E2F64E}"/>
              </a:ext>
            </a:extLst>
          </p:cNvPr>
          <p:cNvSpPr txBox="1"/>
          <p:nvPr/>
        </p:nvSpPr>
        <p:spPr>
          <a:xfrm>
            <a:off x="791927" y="4779932"/>
            <a:ext cx="3756465" cy="54833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2800" b="1" dirty="0"/>
              <a:t>Amazon</a:t>
            </a:r>
          </a:p>
          <a:p>
            <a:pPr algn="ctr"/>
            <a:r>
              <a:rPr lang="en-US" sz="2800" b="1" dirty="0" err="1"/>
              <a:t>CloudWatch</a:t>
            </a:r>
            <a:endParaRPr lang="en-US" sz="2800" b="1" dirty="0"/>
          </a:p>
        </p:txBody>
      </p:sp>
      <p:sp>
        <p:nvSpPr>
          <p:cNvPr id="47" name="Parentesi graffa aperta 46">
            <a:extLst>
              <a:ext uri="{FF2B5EF4-FFF2-40B4-BE49-F238E27FC236}">
                <a16:creationId xmlns:a16="http://schemas.microsoft.com/office/drawing/2014/main" id="{B05DDBAC-B42F-41DE-B147-691086A9ADE8}"/>
              </a:ext>
            </a:extLst>
          </p:cNvPr>
          <p:cNvSpPr/>
          <p:nvPr/>
        </p:nvSpPr>
        <p:spPr>
          <a:xfrm rot="10800000">
            <a:off x="7748886" y="1568983"/>
            <a:ext cx="522584" cy="4397523"/>
          </a:xfrm>
          <a:prstGeom prst="leftBrace">
            <a:avLst>
              <a:gd name="adj1" fmla="val 59297"/>
              <a:gd name="adj2" fmla="val 50269"/>
            </a:avLst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pic>
        <p:nvPicPr>
          <p:cNvPr id="48" name="Picture 2047">
            <a:extLst>
              <a:ext uri="{FF2B5EF4-FFF2-40B4-BE49-F238E27FC236}">
                <a16:creationId xmlns:a16="http://schemas.microsoft.com/office/drawing/2014/main" id="{294DADC4-1CE2-4090-B80E-4EEC34AC89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19" y="2764950"/>
            <a:ext cx="1085091" cy="2005588"/>
          </a:xfrm>
          <a:prstGeom prst="rect">
            <a:avLst/>
          </a:prstGeom>
        </p:spPr>
      </p:pic>
      <p:sp>
        <p:nvSpPr>
          <p:cNvPr id="49" name="TextBox 120">
            <a:extLst>
              <a:ext uri="{FF2B5EF4-FFF2-40B4-BE49-F238E27FC236}">
                <a16:creationId xmlns:a16="http://schemas.microsoft.com/office/drawing/2014/main" id="{B9B25EE6-866F-4A8F-8E40-A4924D258828}"/>
              </a:ext>
            </a:extLst>
          </p:cNvPr>
          <p:cNvSpPr txBox="1"/>
          <p:nvPr/>
        </p:nvSpPr>
        <p:spPr>
          <a:xfrm>
            <a:off x="7347731" y="4754175"/>
            <a:ext cx="3756465" cy="54833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2800" b="1" dirty="0"/>
              <a:t>Dynatrace</a:t>
            </a:r>
          </a:p>
          <a:p>
            <a:pPr algn="ctr"/>
            <a:r>
              <a:rPr lang="en-US" sz="2800" b="1" dirty="0"/>
              <a:t>Full Stack</a:t>
            </a:r>
          </a:p>
          <a:p>
            <a:pPr algn="ctr"/>
            <a:r>
              <a:rPr lang="en-US" sz="2800" b="1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92115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0.19674 0.17523 C 0.23763 0.21482 0.29948 0.23912 0.36419 0.23912 C 0.43763 0.23912 0.49687 0.21482 0.53763 0.17523 L 0.7362 -1.48148E-6 " pathEditMode="fixed" rAng="0" ptsTypes="AAAAA">
                                      <p:cBhvr>
                                        <p:cTn id="6" dur="2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10" y="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Let’s Start Monitoring AWS</a:t>
            </a:r>
          </a:p>
        </p:txBody>
      </p:sp>
    </p:spTree>
    <p:extLst>
      <p:ext uri="{BB962C8B-B14F-4D97-AF65-F5344CB8AC3E}">
        <p14:creationId xmlns:p14="http://schemas.microsoft.com/office/powerpoint/2010/main" val="26110740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Overview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Full Tutorial and description on GitHub</a:t>
            </a:r>
          </a:p>
          <a:p>
            <a:pPr lvl="1"/>
            <a:r>
              <a:rPr lang="en-US" dirty="0">
                <a:hlinkClick r:id="rId2"/>
              </a:rPr>
              <a:t>https://github.com/safia-habib/AWSMonitoringTutorials</a:t>
            </a:r>
            <a:r>
              <a:rPr lang="en-US" dirty="0"/>
              <a:t> </a:t>
            </a:r>
          </a:p>
          <a:p>
            <a:r>
              <a:rPr lang="en-US" dirty="0"/>
              <a:t>We plan to implement 4 labs from the tutorials for today’s HOT Day session</a:t>
            </a:r>
          </a:p>
          <a:p>
            <a:pPr lvl="1"/>
            <a:r>
              <a:rPr lang="en-US" dirty="0">
                <a:hlinkClick r:id="rId3"/>
              </a:rPr>
              <a:t>Lab 2(a): Monitoring EC2 instance with inbuilt Application</a:t>
            </a:r>
          </a:p>
          <a:p>
            <a:pPr lvl="1"/>
            <a:r>
              <a:rPr lang="en-US" u="sng" dirty="0">
                <a:hlinkClick r:id="rId4"/>
              </a:rPr>
              <a:t>Lab 1: Setting up AWS Monitoring through Cloud Watch Integration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Lab 3: Monitoring NodeJS deployed through Elastic Beanstalk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Lab 8: Monitoring AWS Lambda Functions</a:t>
            </a:r>
            <a:endParaRPr lang="en-US" dirty="0"/>
          </a:p>
          <a:p>
            <a:pPr lvl="1"/>
            <a:r>
              <a:rPr lang="en-US" dirty="0"/>
              <a:t>Bonus (If time permits)</a:t>
            </a:r>
          </a:p>
          <a:p>
            <a:pPr lvl="1"/>
            <a:r>
              <a:rPr lang="en-US" dirty="0">
                <a:hlinkClick r:id="rId7"/>
              </a:rPr>
              <a:t>Lab 5: AWS ECS Monitoring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6650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Pre-requisites: </a:t>
            </a:r>
            <a:r>
              <a:rPr lang="en-US" dirty="0">
                <a:hlinkClick r:id="rId2"/>
              </a:rPr>
              <a:t>https://github.com/safia-habib/AWSMonitoringTutorials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Dynatrace SaaS tenant – as provided during the class</a:t>
            </a:r>
          </a:p>
          <a:p>
            <a:r>
              <a:rPr lang="en-US" dirty="0"/>
              <a:t>AWS Account with administrative privileges </a:t>
            </a:r>
          </a:p>
          <a:p>
            <a:r>
              <a:rPr lang="en-US" dirty="0"/>
              <a:t>For Troubleshooting</a:t>
            </a:r>
          </a:p>
          <a:p>
            <a:pPr lvl="1"/>
            <a:r>
              <a:rPr lang="en-US" dirty="0"/>
              <a:t>Create a Key Pair for EC2. </a:t>
            </a:r>
          </a:p>
          <a:p>
            <a:pPr lvl="1"/>
            <a:r>
              <a:rPr lang="en-US" dirty="0"/>
              <a:t>Download your </a:t>
            </a:r>
            <a:r>
              <a:rPr lang="en-US" dirty="0" err="1"/>
              <a:t>key.pem</a:t>
            </a:r>
            <a:endParaRPr lang="en-US" dirty="0"/>
          </a:p>
          <a:p>
            <a:pPr lvl="1"/>
            <a:r>
              <a:rPr lang="en-US" dirty="0"/>
              <a:t>More instructions to Connect to EC2 via Linux (SSH), Windows (</a:t>
            </a:r>
            <a:r>
              <a:rPr lang="en-US" dirty="0" err="1"/>
              <a:t>PuTTy</a:t>
            </a:r>
            <a:r>
              <a:rPr lang="en-US" dirty="0"/>
              <a:t>): </a:t>
            </a:r>
            <a:r>
              <a:rPr lang="en-US" dirty="0">
                <a:hlinkClick r:id="rId3"/>
              </a:rPr>
              <a:t>https://docs.aws.amazon.com/AWSEC2/latest/UserGuide/AccessingInstances.html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54811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8510" y="1725419"/>
            <a:ext cx="12200510" cy="852262"/>
          </a:xfrm>
        </p:spPr>
        <p:txBody>
          <a:bodyPr/>
          <a:lstStyle/>
          <a:p>
            <a:r>
              <a:rPr lang="en-US" dirty="0"/>
              <a:t> AWS Hands-on 1</a:t>
            </a:r>
          </a:p>
          <a:p>
            <a:endParaRPr lang="en-US" dirty="0"/>
          </a:p>
          <a:p>
            <a:r>
              <a:rPr lang="en-US" dirty="0"/>
              <a:t>Goals: Deploying EC2 Instance with a Dynatrace </a:t>
            </a:r>
            <a:r>
              <a:rPr lang="en-US" dirty="0" err="1"/>
              <a:t>OneAgent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2018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See EC2 Host Monitored by Dynatrace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  <a:p>
            <a:pPr lvl="1"/>
            <a:r>
              <a:rPr lang="en-US" dirty="0">
                <a:hlinkClick r:id="rId2"/>
              </a:rPr>
              <a:t>Lab 2(a) : Monitoring EC2 instance with Inbuilt application</a:t>
            </a:r>
            <a:r>
              <a:rPr lang="en-US" dirty="0"/>
              <a:t> </a:t>
            </a:r>
          </a:p>
          <a:p>
            <a:r>
              <a:rPr lang="en-US" dirty="0"/>
              <a:t>Find the AMI from Community AMI’s : </a:t>
            </a:r>
            <a:r>
              <a:rPr lang="en-US" b="1" dirty="0"/>
              <a:t>Dynatrace_Easytravel_Docker_EC2</a:t>
            </a:r>
          </a:p>
          <a:p>
            <a:r>
              <a:rPr lang="en-US" dirty="0"/>
              <a:t>Add </a:t>
            </a:r>
            <a:r>
              <a:rPr lang="en-US" dirty="0" err="1"/>
              <a:t>UserData</a:t>
            </a:r>
            <a:r>
              <a:rPr lang="en-US" dirty="0"/>
              <a:t> which is a “Startup Script” executed when launching EC2 Instance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63038" y="3407060"/>
            <a:ext cx="7491442" cy="1077218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#!/bin/bash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wget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-O Dynatrace-OneAgent-Linux.sh https://YOUR.FULL.DYNATRACE.ONEAGENT.DOWNLOADLINK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/bin/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Dynatrace-OneAgnt-Linux.sh APP_LOG_CONTENT_ACCESS=1 INFRA_ONLY=0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24292E"/>
                </a:solidFill>
                <a:latin typeface="SFMono-Regular"/>
              </a:rPr>
              <a:t>chown</a:t>
            </a:r>
            <a:r>
              <a:rPr lang="en-US" sz="1400" dirty="0">
                <a:solidFill>
                  <a:srgbClr val="24292E"/>
                </a:solidFill>
                <a:latin typeface="SFMono-Regular"/>
              </a:rPr>
              <a:t> ec2-user:ec2-user /home/ec2-user/</a:t>
            </a:r>
            <a:r>
              <a:rPr lang="en-US" sz="1400" dirty="0" err="1">
                <a:solidFill>
                  <a:srgbClr val="24292E"/>
                </a:solidFill>
                <a:latin typeface="SFMono-Regular"/>
              </a:rPr>
              <a:t>easyTravel</a:t>
            </a:r>
            <a:r>
              <a:rPr lang="en-US" sz="1400" dirty="0">
                <a:solidFill>
                  <a:srgbClr val="24292E"/>
                </a:solidFill>
                <a:latin typeface="SFMono-Regular"/>
              </a:rPr>
              <a:t>-Docker/docker-</a:t>
            </a:r>
            <a:r>
              <a:rPr lang="en-US" sz="1400" dirty="0" err="1">
                <a:solidFill>
                  <a:srgbClr val="24292E"/>
                </a:solidFill>
                <a:latin typeface="SFMono-Regular"/>
              </a:rPr>
              <a:t>compose.yml</a:t>
            </a:r>
            <a:endParaRPr lang="en-US" sz="1400" dirty="0">
              <a:solidFill>
                <a:srgbClr val="24292E"/>
              </a:solidFill>
              <a:latin typeface="SFMono-Regular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24292E"/>
                </a:solidFill>
                <a:latin typeface="SFMono-Regular"/>
              </a:rPr>
              <a:t>/</a:t>
            </a:r>
            <a:r>
              <a:rPr lang="en-US" sz="1400" dirty="0" err="1">
                <a:solidFill>
                  <a:srgbClr val="24292E"/>
                </a:solidFill>
                <a:latin typeface="SFMono-Regular"/>
              </a:rPr>
              <a:t>usr</a:t>
            </a:r>
            <a:r>
              <a:rPr lang="en-US" sz="1400" dirty="0">
                <a:solidFill>
                  <a:srgbClr val="24292E"/>
                </a:solidFill>
                <a:latin typeface="SFMono-Regular"/>
              </a:rPr>
              <a:t>/local/bin/docker-compose -f /home/ec2-user/</a:t>
            </a:r>
            <a:r>
              <a:rPr lang="en-US" sz="1400" dirty="0" err="1">
                <a:solidFill>
                  <a:srgbClr val="24292E"/>
                </a:solidFill>
                <a:latin typeface="SFMono-Regular"/>
              </a:rPr>
              <a:t>easyTravel</a:t>
            </a:r>
            <a:r>
              <a:rPr lang="en-US" sz="1400" dirty="0">
                <a:solidFill>
                  <a:srgbClr val="24292E"/>
                </a:solidFill>
                <a:latin typeface="SFMono-Regular"/>
              </a:rPr>
              <a:t>-Docker/docker-</a:t>
            </a:r>
            <a:r>
              <a:rPr lang="en-US" sz="1400" dirty="0" err="1">
                <a:solidFill>
                  <a:srgbClr val="24292E"/>
                </a:solidFill>
                <a:latin typeface="SFMono-Regular"/>
              </a:rPr>
              <a:t>compose.yml</a:t>
            </a:r>
            <a:r>
              <a:rPr lang="en-US" sz="1400" dirty="0">
                <a:solidFill>
                  <a:srgbClr val="24292E"/>
                </a:solidFill>
                <a:latin typeface="SFMono-Regular"/>
              </a:rPr>
              <a:t> up -d</a:t>
            </a:r>
            <a:endParaRPr lang="en-US" altLang="en-US" sz="1400" dirty="0">
              <a:solidFill>
                <a:srgbClr val="24292E"/>
              </a:solidFill>
              <a:latin typeface="SFMono-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297" y="4386860"/>
            <a:ext cx="3908749" cy="205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79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6991" y="1725419"/>
            <a:ext cx="12200510" cy="852262"/>
          </a:xfrm>
        </p:spPr>
        <p:txBody>
          <a:bodyPr/>
          <a:lstStyle/>
          <a:p>
            <a:r>
              <a:rPr lang="en-US" dirty="0"/>
              <a:t> AWS Hands-on 2</a:t>
            </a:r>
          </a:p>
          <a:p>
            <a:endParaRPr lang="en-US" dirty="0"/>
          </a:p>
          <a:p>
            <a:r>
              <a:rPr lang="en-US" dirty="0"/>
              <a:t>Goals: Setup Dynatrace AWS Monitoring Integration</a:t>
            </a:r>
          </a:p>
        </p:txBody>
      </p:sp>
    </p:spTree>
    <p:extLst>
      <p:ext uri="{BB962C8B-B14F-4D97-AF65-F5344CB8AC3E}">
        <p14:creationId xmlns:p14="http://schemas.microsoft.com/office/powerpoint/2010/main" val="4043543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See AWS </a:t>
            </a:r>
            <a:r>
              <a:rPr lang="en-US" dirty="0" err="1"/>
              <a:t>CloudWatch</a:t>
            </a:r>
            <a:r>
              <a:rPr lang="en-US" dirty="0"/>
              <a:t> Data in Dynatrace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  <a:p>
            <a:pPr lvl="1"/>
            <a:r>
              <a:rPr lang="en-US" dirty="0">
                <a:hlinkClick r:id="rId2"/>
              </a:rPr>
              <a:t>https://github.com/Dynatrace/AWSMonitoringTutorials#lab-1-setup-dyntrace-aws-monitoring-integration</a:t>
            </a:r>
            <a:r>
              <a:rPr lang="en-US" dirty="0"/>
              <a:t> </a:t>
            </a:r>
          </a:p>
          <a:p>
            <a:r>
              <a:rPr lang="en-US" dirty="0"/>
              <a:t>Approach: Access Cloud Watch</a:t>
            </a:r>
          </a:p>
          <a:p>
            <a:pPr lvl="1"/>
            <a:r>
              <a:rPr lang="en-US" dirty="0"/>
              <a:t>via Access Key-based Authentication or</a:t>
            </a:r>
          </a:p>
          <a:p>
            <a:pPr lvl="1"/>
            <a:r>
              <a:rPr lang="en-US" dirty="0"/>
              <a:t>via Role-based Authentication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s://github.com/Dynatrace/AWSMonitoringTutorials/raw/master/images/lab1_awsdashboa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48" y="2760986"/>
            <a:ext cx="6343711" cy="371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770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uto-Scaling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50" t="8632" r="7628" b="6840"/>
          <a:stretch/>
        </p:blipFill>
        <p:spPr>
          <a:xfrm>
            <a:off x="8299305" y="2203435"/>
            <a:ext cx="2657012" cy="265717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49054" y="1233670"/>
            <a:ext cx="70920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Auto Scaling</a:t>
            </a:r>
          </a:p>
          <a:p>
            <a:r>
              <a:rPr lang="en-US" sz="2133" i="1" dirty="0">
                <a:solidFill>
                  <a:srgbClr val="FCB64C"/>
                </a:solidFill>
                <a:cs typeface="Arial"/>
              </a:rPr>
              <a:t>Scale your infrastructure automatically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9054" y="2466777"/>
            <a:ext cx="6210101" cy="2123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Adds or removes EC2 instances based on metrics and health checks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 additional charge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Minimize cost and maximize performance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Integrates with Elastic Load Balancers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23602670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75622" y="1851254"/>
            <a:ext cx="12200510" cy="852262"/>
          </a:xfrm>
        </p:spPr>
        <p:txBody>
          <a:bodyPr/>
          <a:lstStyle/>
          <a:p>
            <a:r>
              <a:rPr lang="en-US" dirty="0"/>
              <a:t> AWS Hands-on 3</a:t>
            </a:r>
          </a:p>
          <a:p>
            <a:endParaRPr lang="en-US" dirty="0"/>
          </a:p>
          <a:p>
            <a:r>
              <a:rPr lang="en-US" dirty="0"/>
              <a:t>Goals: AWS Nodejs application with Elastic Beanstalk</a:t>
            </a:r>
          </a:p>
        </p:txBody>
      </p:sp>
    </p:spTree>
    <p:extLst>
      <p:ext uri="{BB962C8B-B14F-4D97-AF65-F5344CB8AC3E}">
        <p14:creationId xmlns:p14="http://schemas.microsoft.com/office/powerpoint/2010/main" val="6674221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101 on </a:t>
            </a:r>
            <a:r>
              <a:rPr lang="en-US" dirty="0" err="1"/>
              <a:t>BeanStalk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What is Beanstalk?</a:t>
            </a:r>
          </a:p>
          <a:p>
            <a:pPr lvl="1"/>
            <a:r>
              <a:rPr lang="en-US" dirty="0"/>
              <a:t>AWS Hosts and Scales Application Servers (Node.JS, Java, …) for you</a:t>
            </a:r>
          </a:p>
          <a:p>
            <a:pPr lvl="1"/>
            <a:r>
              <a:rPr lang="en-US" dirty="0"/>
              <a:t>Developer only provides ZIP or WAR file</a:t>
            </a:r>
          </a:p>
          <a:p>
            <a:pPr lvl="1"/>
            <a:r>
              <a:rPr lang="en-US" dirty="0"/>
              <a:t>ZIP/WAR File gets deployed on Application Server during startup</a:t>
            </a:r>
          </a:p>
          <a:p>
            <a:pPr lvl="1"/>
            <a:r>
              <a:rPr lang="en-US" dirty="0"/>
              <a:t>Automatically Load Balanced / Auto-Scaling …</a:t>
            </a:r>
          </a:p>
          <a:p>
            <a:r>
              <a:rPr lang="en-US" dirty="0"/>
              <a:t>Beanstalk ZIP File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97" y="4030662"/>
            <a:ext cx="3038475" cy="1438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716" y="5585256"/>
            <a:ext cx="2981325" cy="1019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249" y="4030662"/>
            <a:ext cx="5966464" cy="2573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142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See Full-Stack Tracing of Node.JS Beanstalk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  <a:p>
            <a:pPr lvl="1"/>
            <a:r>
              <a:rPr lang="en-US" dirty="0">
                <a:hlinkClick r:id="rId2"/>
              </a:rPr>
              <a:t>https://github.com/Dynatrace/AWSMonitoringTutorials#lab-3-monitor-nodejs-beanstalk-application</a:t>
            </a:r>
            <a:r>
              <a:rPr lang="en-US" dirty="0"/>
              <a:t>  </a:t>
            </a:r>
          </a:p>
          <a:p>
            <a:r>
              <a:rPr lang="en-US" dirty="0"/>
              <a:t>Using .</a:t>
            </a:r>
            <a:r>
              <a:rPr lang="en-US" dirty="0" err="1"/>
              <a:t>ebextension</a:t>
            </a:r>
            <a:r>
              <a:rPr lang="en-US" dirty="0"/>
              <a:t> mechanism to</a:t>
            </a:r>
          </a:p>
          <a:p>
            <a:pPr lvl="1"/>
            <a:r>
              <a:rPr lang="en-US" dirty="0"/>
              <a:t>Execute Agent Download and Install during EC2 Launch</a:t>
            </a:r>
          </a:p>
          <a:p>
            <a:pPr lvl="1"/>
            <a:r>
              <a:rPr lang="en-US" dirty="0"/>
              <a:t>Pass additional tags, </a:t>
            </a:r>
            <a:r>
              <a:rPr lang="en-US" dirty="0" err="1"/>
              <a:t>e.g</a:t>
            </a:r>
            <a:r>
              <a:rPr lang="en-US" dirty="0"/>
              <a:t>: BeanStalkVersion_v2</a:t>
            </a:r>
          </a:p>
          <a:p>
            <a:r>
              <a:rPr lang="en-US" dirty="0"/>
              <a:t>Additional Hands-On Use Cases</a:t>
            </a:r>
          </a:p>
          <a:p>
            <a:pPr lvl="1"/>
            <a:r>
              <a:rPr lang="en-US" dirty="0"/>
              <a:t>Custom Process Group Identification, </a:t>
            </a:r>
            <a:r>
              <a:rPr lang="en-US" dirty="0" err="1"/>
              <a:t>e.g</a:t>
            </a:r>
            <a:r>
              <a:rPr lang="en-US" dirty="0"/>
              <a:t>: BeanStalkVersion_v2</a:t>
            </a:r>
          </a:p>
          <a:p>
            <a:pPr lvl="1"/>
            <a:r>
              <a:rPr lang="en-US" dirty="0"/>
              <a:t>Load Balancing / Auto-Scaling </a:t>
            </a:r>
            <a:r>
              <a:rPr lang="en-US" dirty="0" err="1"/>
              <a:t>BeanStalk</a:t>
            </a:r>
            <a:r>
              <a:rPr lang="en-US" dirty="0"/>
              <a:t> Service</a:t>
            </a:r>
          </a:p>
          <a:p>
            <a:pPr lvl="1"/>
            <a:r>
              <a:rPr lang="en-US" dirty="0"/>
              <a:t>RUM Configuration: User Tagging and jQuery Support</a:t>
            </a:r>
          </a:p>
          <a:p>
            <a:pPr lvl="1"/>
            <a:r>
              <a:rPr lang="en-US" dirty="0"/>
              <a:t>Configure Request Attributes</a:t>
            </a:r>
          </a:p>
          <a:p>
            <a:r>
              <a:rPr lang="en-US" dirty="0"/>
              <a:t>Known Issues</a:t>
            </a:r>
          </a:p>
          <a:p>
            <a:pPr lvl="1"/>
            <a:r>
              <a:rPr lang="en-US" dirty="0"/>
              <a:t>On Mac: make sure .zip file contains .</a:t>
            </a:r>
            <a:r>
              <a:rPr lang="en-US" dirty="0" err="1"/>
              <a:t>ebextension</a:t>
            </a:r>
            <a:r>
              <a:rPr lang="en-US" dirty="0"/>
              <a:t> folder!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417" y="2327564"/>
            <a:ext cx="3372875" cy="46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817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75622" y="1851254"/>
            <a:ext cx="12200510" cy="852262"/>
          </a:xfrm>
        </p:spPr>
        <p:txBody>
          <a:bodyPr/>
          <a:lstStyle/>
          <a:p>
            <a:r>
              <a:rPr lang="en-US" dirty="0"/>
              <a:t> AWS Hands-on 4</a:t>
            </a:r>
          </a:p>
          <a:p>
            <a:endParaRPr lang="en-US" dirty="0"/>
          </a:p>
          <a:p>
            <a:r>
              <a:rPr lang="en-US" dirty="0"/>
              <a:t>Goals: AWS Lambda Monitoring</a:t>
            </a:r>
          </a:p>
        </p:txBody>
      </p:sp>
    </p:spTree>
    <p:extLst>
      <p:ext uri="{BB962C8B-B14F-4D97-AF65-F5344CB8AC3E}">
        <p14:creationId xmlns:p14="http://schemas.microsoft.com/office/powerpoint/2010/main" val="22239711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Monitoring AWS Lambda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  <a:p>
            <a:pPr lvl="1"/>
            <a:r>
              <a:rPr lang="en-US" dirty="0">
                <a:hlinkClick r:id="rId2"/>
              </a:rPr>
              <a:t>https://github.com/safia-habib/AWSMonitoringTutorials/blob/master/README.md#lab-8-monitoring-aws-lambda-functions</a:t>
            </a:r>
            <a:r>
              <a:rPr lang="en-US" dirty="0"/>
              <a:t> </a:t>
            </a:r>
          </a:p>
          <a:p>
            <a:r>
              <a:rPr lang="en-US" dirty="0"/>
              <a:t>Background on Sample application</a:t>
            </a:r>
          </a:p>
          <a:p>
            <a:pPr lvl="1"/>
            <a:r>
              <a:rPr lang="en-US" dirty="0"/>
              <a:t>Simple Nodejs application to make http requests to multiple websites </a:t>
            </a:r>
          </a:p>
          <a:p>
            <a:r>
              <a:rPr lang="en-US" dirty="0"/>
              <a:t>Additional Steps</a:t>
            </a:r>
          </a:p>
          <a:p>
            <a:pPr lvl="1"/>
            <a:r>
              <a:rPr lang="en-US" dirty="0"/>
              <a:t>Integrate the Dynatrace </a:t>
            </a:r>
            <a:r>
              <a:rPr lang="en-US" dirty="0" err="1"/>
              <a:t>OneAgent</a:t>
            </a:r>
            <a:r>
              <a:rPr lang="en-US" dirty="0"/>
              <a:t> with Lambda function</a:t>
            </a:r>
          </a:p>
          <a:p>
            <a:pPr lvl="1"/>
            <a:r>
              <a:rPr lang="en-US" dirty="0"/>
              <a:t>Manual Inject for Real-user Monitoring in S3 stored index.html</a:t>
            </a:r>
          </a:p>
        </p:txBody>
      </p:sp>
    </p:spTree>
    <p:extLst>
      <p:ext uri="{BB962C8B-B14F-4D97-AF65-F5344CB8AC3E}">
        <p14:creationId xmlns:p14="http://schemas.microsoft.com/office/powerpoint/2010/main" val="3522536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5ADC-84D3-4FB6-879B-A5A05133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1A823-2DA1-4143-A7CE-0DC6DE855C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To View the data on the Dynatrace Portal use the following Dynatrace environment</a:t>
            </a:r>
          </a:p>
          <a:p>
            <a:pPr lvl="1"/>
            <a:r>
              <a:rPr lang="en-US" dirty="0"/>
              <a:t>Dynatrace Environment: </a:t>
            </a:r>
            <a:r>
              <a:rPr lang="en-US" dirty="0">
                <a:hlinkClick r:id="rId2"/>
              </a:rPr>
              <a:t>https://evx56386.live.dynatrace.com/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Username: </a:t>
            </a:r>
            <a:r>
              <a:rPr lang="en-US" u="sng" dirty="0">
                <a:hlinkClick r:id="rId3"/>
              </a:rPr>
              <a:t>students_aws101@dynatracelabs.com</a:t>
            </a:r>
            <a:endParaRPr lang="en-US" dirty="0"/>
          </a:p>
          <a:p>
            <a:pPr lvl="1"/>
            <a:r>
              <a:rPr lang="en-US" dirty="0"/>
              <a:t>Password: Dyn@trac3</a:t>
            </a:r>
          </a:p>
          <a:p>
            <a:r>
              <a:rPr lang="en-US" dirty="0"/>
              <a:t>Environment Variable:</a:t>
            </a:r>
          </a:p>
          <a:p>
            <a:pPr lvl="1"/>
            <a:r>
              <a:rPr lang="en-US" dirty="0"/>
              <a:t>DT_NODE_OPTIONS: {"</a:t>
            </a:r>
            <a:r>
              <a:rPr lang="en-US" dirty="0" err="1"/>
              <a:t>dynatraceTagPropertyPath</a:t>
            </a:r>
            <a:r>
              <a:rPr lang="en-US" dirty="0"/>
              <a:t>": "event.params.header.</a:t>
            </a:r>
            <a:r>
              <a:rPr lang="en-US" dirty="0" err="1"/>
              <a:t>x-dynatra</a:t>
            </a:r>
            <a:r>
              <a:rPr lang="en-US" dirty="0"/>
              <a:t>ce","server": "</a:t>
            </a:r>
            <a:r>
              <a:rPr lang="en-US" dirty="0">
                <a:hlinkClick r:id="rId2"/>
              </a:rPr>
              <a:t>https://evx56386.live.dynatrace.com:443</a:t>
            </a:r>
            <a:r>
              <a:rPr lang="en-US" dirty="0"/>
              <a:t>", "tenant": "evx56386", "tenanttoken": "550PjokLKGn4fjFC", "loglevelcon": "info"}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265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9505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1698" y="2235319"/>
            <a:ext cx="3282831" cy="328283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49053" y="1233670"/>
            <a:ext cx="70920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Lambda</a:t>
            </a:r>
          </a:p>
          <a:p>
            <a:r>
              <a:rPr lang="en-US" sz="2133" i="1" dirty="0">
                <a:solidFill>
                  <a:srgbClr val="FCB64C"/>
                </a:solidFill>
                <a:cs typeface="Arial"/>
              </a:rPr>
              <a:t>Run Code in Response to Events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9053" y="2466777"/>
            <a:ext cx="6378468" cy="281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Runs code in response to triggers such as S3 upload, DynamoDB updates, Kinesis streams, and API Gateway requests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Automatically scales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You only need to provide the code; there is no infrastructure to manage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Pay only for what you use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79474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3724" y="2766455"/>
            <a:ext cx="2322440" cy="216840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00742" y="1233670"/>
            <a:ext cx="70403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EC2 Container Service (ECS)</a:t>
            </a:r>
          </a:p>
          <a:p>
            <a:r>
              <a:rPr lang="en-US" sz="2133" i="1" dirty="0">
                <a:solidFill>
                  <a:srgbClr val="FCB64C"/>
                </a:solidFill>
                <a:cs typeface="Arial"/>
              </a:rPr>
              <a:t>Run and Manage Docker Containers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053" y="2466776"/>
            <a:ext cx="6810728" cy="3362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 high performance container management service for running Docker containers on EC2 instances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 the built in scheduler, write your own, or use a third-party scheduler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Integrates with other services like ELB and EBS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 additional charge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Container Registry 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endParaRPr lang="en-US" sz="2133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449053" y="153249"/>
            <a:ext cx="10940404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1356726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8731" y="2346725"/>
            <a:ext cx="3017755" cy="301775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49053" y="1233670"/>
            <a:ext cx="70920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4D4D4C"/>
                </a:solidFill>
                <a:cs typeface="Arial"/>
              </a:rPr>
              <a:t>Elastic Beanstalk</a:t>
            </a:r>
          </a:p>
          <a:p>
            <a:r>
              <a:rPr lang="en-US" sz="2133" i="1" dirty="0">
                <a:solidFill>
                  <a:srgbClr val="FCB64C"/>
                </a:solidFill>
                <a:cs typeface="Arial"/>
              </a:rPr>
              <a:t>Run and Manage Web Apps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9053" y="2466776"/>
            <a:ext cx="6810728" cy="3157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Ideal for developers that simply want to upload their code and have the service manage the rest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Supports Docker, Java, .NET, Node.js, PHP, Python, Ruby, and Go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Automatically handles deployment, load balancing, auto-scaling, and application health monitoring</a:t>
            </a:r>
          </a:p>
          <a:p>
            <a:pPr marL="380990" indent="-380990">
              <a:lnSpc>
                <a:spcPct val="105000"/>
              </a:lnSpc>
              <a:spcBef>
                <a:spcPts val="800"/>
              </a:spcBef>
              <a:buClr>
                <a:srgbClr val="FCB64C"/>
              </a:buClr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Retain full control over the AWS resources powering your application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733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1655158743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WIP" id="{A59B1A05-1915-E947-820E-330A9FC1DC96}" vid="{5C91A13E-04C9-8A4E-9895-27E8E5143BE2}"/>
    </a:ext>
  </a:extLst>
</a:theme>
</file>

<file path=ppt/theme/theme2.xml><?xml version="1.0" encoding="utf-8"?>
<a:theme xmlns:a="http://schemas.openxmlformats.org/drawingml/2006/main" name="dynatrace_template_11_2016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58DF6FEB-3627-184F-8D2C-3AAC4DFBC8D1}" vid="{9CBA51D9-24F5-9848-B13B-791AB429AB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ynatrace_colors_0816">
    <a:dk1>
      <a:srgbClr val="454646"/>
    </a:dk1>
    <a:lt1>
      <a:srgbClr val="FFFFFF"/>
    </a:lt1>
    <a:dk2>
      <a:srgbClr val="898989"/>
    </a:dk2>
    <a:lt2>
      <a:srgbClr val="FFFFFF"/>
    </a:lt2>
    <a:accent1>
      <a:srgbClr val="00A6FB"/>
    </a:accent1>
    <a:accent2>
      <a:srgbClr val="00B9CC"/>
    </a:accent2>
    <a:accent3>
      <a:srgbClr val="7DC540"/>
    </a:accent3>
    <a:accent4>
      <a:srgbClr val="9355B7"/>
    </a:accent4>
    <a:accent5>
      <a:srgbClr val="DC172A"/>
    </a:accent5>
    <a:accent6>
      <a:srgbClr val="EF651F"/>
    </a:accent6>
    <a:hlink>
      <a:srgbClr val="00A1B2"/>
    </a:hlink>
    <a:folHlink>
      <a:srgbClr val="005559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BCE86D99444F4D91C0E793055B85DC" ma:contentTypeVersion="14" ma:contentTypeDescription="Create a new document." ma:contentTypeScope="" ma:versionID="fd93e8eb4e1cbd6929f481be89546f3c">
  <xsd:schema xmlns:xsd="http://www.w3.org/2001/XMLSchema" xmlns:xs="http://www.w3.org/2001/XMLSchema" xmlns:p="http://schemas.microsoft.com/office/2006/metadata/properties" xmlns:ns2="e2b52fc9-a90c-4a79-8e52-e7dc43132893" xmlns:ns3="556dcd75-2d10-49a4-8753-bfbf8ca8626f" targetNamespace="http://schemas.microsoft.com/office/2006/metadata/properties" ma:root="true" ma:fieldsID="af8159940593c39e73191eb84b28f71f" ns2:_="" ns3:_="">
    <xsd:import namespace="e2b52fc9-a90c-4a79-8e52-e7dc43132893"/>
    <xsd:import namespace="556dcd75-2d10-49a4-8753-bfbf8ca8626f"/>
    <xsd:element name="properties">
      <xsd:complexType>
        <xsd:sequence>
          <xsd:element name="documentManagement">
            <xsd:complexType>
              <xsd:all>
                <xsd:element ref="ns2:Perform" minOccurs="0"/>
                <xsd:element ref="ns2:Class_x0020_Name"/>
                <xsd:element ref="ns2:Session_x0020_Time" minOccurs="0"/>
                <xsd:element ref="ns2:Reviewed"/>
                <xsd:element ref="ns2:Reviewed_x0020_By" minOccurs="0"/>
                <xsd:element ref="ns2:Instructor" minOccurs="0"/>
                <xsd:element ref="ns2:Optional_x0020_Items_x0020_Requested" minOccurs="0"/>
                <xsd:element ref="ns3:SharedWithUsers" minOccurs="0"/>
                <xsd:element ref="ns3:SharedWithDetails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b52fc9-a90c-4a79-8e52-e7dc43132893" elementFormDefault="qualified">
    <xsd:import namespace="http://schemas.microsoft.com/office/2006/documentManagement/types"/>
    <xsd:import namespace="http://schemas.microsoft.com/office/infopath/2007/PartnerControls"/>
    <xsd:element name="Perform" ma:index="2" nillable="true" ma:displayName="Perform Year" ma:default="2018" ma:format="Dropdown" ma:internalName="Perform">
      <xsd:simpleType>
        <xsd:restriction base="dms:Choice">
          <xsd:enumeration value="2018"/>
          <xsd:enumeration value="2017"/>
        </xsd:restriction>
      </xsd:simpleType>
    </xsd:element>
    <xsd:element name="Class_x0020_Name" ma:index="3" ma:displayName="Session Name" ma:format="Dropdown" ma:internalName="Class_x0020_Name">
      <xsd:simpleType>
        <xsd:restriction base="dms:Choice">
          <xsd:enumeration value="101 AWS - Deploying and Monitoring with Dynatrace"/>
          <xsd:enumeration value="101 Azure - Deploying and Monitoring with Dynatrace"/>
          <xsd:enumeration value="Adding Dynatrace to your DC RUM Ecosystem (and vice versa)"/>
          <xsd:enumeration value="Auto-Remediation: Building an Unbreakable Delivery Pipeline"/>
          <xsd:enumeration value="Boost your Infrastructure Monitoring - Combining Log, Network &amp; Host with AI"/>
          <xsd:enumeration value="Diagnosing and boosting .NET application performance .NET Core"/>
          <xsd:enumeration value="Diagnosing and Boosting Java Application Performance"/>
          <xsd:enumeration value="Dynatrace DC RUM 2017 Basics and Report Data Mining"/>
          <xsd:enumeration value="Getting Started &amp; Best Practices with Web-Monitoring"/>
          <xsd:enumeration value="Getting Started AppMon + UEM"/>
          <xsd:enumeration value="Getting Started with Dynatrace"/>
          <xsd:enumeration value="Getting Started with OpenKit Real User Monitoring for NONE Web &amp; Mobile End-points"/>
          <xsd:enumeration value="Infuriatingly Fun Performance Puzzlers"/>
          <xsd:enumeration value="Managing Digital Performance in Microservices Architectures"/>
          <xsd:enumeration value="Mobile Performance Management for Native Mobile Applications"/>
          <xsd:enumeration value="Monitoring and Troubleshooting your OpenStack Cluster"/>
          <xsd:enumeration value="Optimizing End User Experience with Synthetic Monitoring"/>
          <xsd:enumeration value="Power Dashboarding with Dynatrace AppMon"/>
          <xsd:enumeration value="Rolling Effectively with Dynatrace in your 1000+ Agents 100+ Users 50+ Apps Environment"/>
          <xsd:enumeration value="Super Charge your System-Z Performance Management"/>
          <xsd:enumeration value="Unleashing the power of OneAgent for AppMon"/>
          <xsd:enumeration value="User Experience Monitoring in Action"/>
          <xsd:enumeration value="Weaving Dynatrace into your Enterprise Eco system (API)"/>
          <xsd:enumeration value="Web Performance Optimization for Single Page Applications"/>
        </xsd:restriction>
      </xsd:simpleType>
    </xsd:element>
    <xsd:element name="Session_x0020_Time" ma:index="4" nillable="true" ma:displayName="Session Time" ma:default="AM" ma:internalName="Session_x0020_Time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M"/>
                    <xsd:enumeration value="PM"/>
                  </xsd:restriction>
                </xsd:simpleType>
              </xsd:element>
            </xsd:sequence>
          </xsd:extension>
        </xsd:complexContent>
      </xsd:complexType>
    </xsd:element>
    <xsd:element name="Reviewed" ma:index="5" ma:displayName="Reviewed" ma:default="No" ma:format="RadioButtons" ma:internalName="Reviewed">
      <xsd:simpleType>
        <xsd:restriction base="dms:Choice">
          <xsd:enumeration value="No"/>
          <xsd:enumeration value="Yes"/>
        </xsd:restriction>
      </xsd:simpleType>
    </xsd:element>
    <xsd:element name="Reviewed_x0020_By" ma:index="6" nillable="true" ma:displayName="Reviewed By" ma:list="UserInfo" ma:SharePointGroup="0" ma:internalName="Reviewed_x0020_By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structor" ma:index="13" nillable="true" ma:displayName="Instructor" ma:list="UserInfo" ma:SharePointGroup="0" ma:internalName="Instruct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Optional_x0020_Items_x0020_Requested" ma:index="14" nillable="true" ma:displayName="Optional Items Requested" ma:internalName="Optional_x0020_Items_x0020_Requested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Flip Chart with Dry Erase Markers"/>
                    <xsd:enumeration value="Podium"/>
                    <xsd:enumeration value="Three prong extension cord"/>
                  </xsd:restriction>
                </xsd:simpleType>
              </xsd:element>
            </xsd:sequence>
          </xsd:extension>
        </xsd:complexContent>
      </xsd:complexType>
    </xsd:element>
    <xsd:element name="MediaServiceMetadata" ma:index="17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8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20" nillable="true" ma:displayName="MediaServiceAutoTags" ma:description="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6dcd75-2d10-49a4-8753-bfbf8ca8626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9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erform xmlns="e2b52fc9-a90c-4a79-8e52-e7dc43132893">2018</Perform>
    <Reviewed xmlns="e2b52fc9-a90c-4a79-8e52-e7dc43132893">Yes</Reviewed>
    <Reviewed_x0020_By xmlns="e2b52fc9-a90c-4a79-8e52-e7dc43132893">
      <UserInfo>
        <DisplayName>Neilson, Denyce</DisplayName>
        <AccountId>145</AccountId>
        <AccountType/>
      </UserInfo>
    </Reviewed_x0020_By>
    <Class_x0020_Name xmlns="e2b52fc9-a90c-4a79-8e52-e7dc43132893">101 AWS - Deploying and Monitoring with Dynatrace</Class_x0020_Name>
    <Optional_x0020_Items_x0020_Requested xmlns="e2b52fc9-a90c-4a79-8e52-e7dc43132893">
      <Value>Flip Chart with Dry Erase Markers</Value>
      <Value>Three prong extension cord</Value>
    </Optional_x0020_Items_x0020_Requested>
    <Instructor xmlns="e2b52fc9-a90c-4a79-8e52-e7dc43132893">
      <UserInfo>
        <DisplayName/>
        <AccountId xsi:nil="true"/>
        <AccountType/>
      </UserInfo>
    </Instructor>
    <Session_x0020_Time xmlns="e2b52fc9-a90c-4a79-8e52-e7dc43132893">
      <Value>AM</Value>
    </Session_x0020_Time>
  </documentManagement>
</p:properties>
</file>

<file path=customXml/itemProps1.xml><?xml version="1.0" encoding="utf-8"?>
<ds:datastoreItem xmlns:ds="http://schemas.openxmlformats.org/officeDocument/2006/customXml" ds:itemID="{DEC57121-E553-437A-AF4C-550BCC15D2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b52fc9-a90c-4a79-8e52-e7dc43132893"/>
    <ds:schemaRef ds:uri="556dcd75-2d10-49a4-8753-bfbf8ca862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45AFEC-5552-40C1-87A7-D73CBC45A8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D186CF-8D17-41BB-9D38-75A0624D8CCF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e2b52fc9-a90c-4a79-8e52-e7dc43132893"/>
    <ds:schemaRef ds:uri="http://purl.org/dc/terms/"/>
    <ds:schemaRef ds:uri="556dcd75-2d10-49a4-8753-bfbf8ca8626f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6250</TotalTime>
  <Words>2474</Words>
  <Application>Microsoft Office PowerPoint</Application>
  <PresentationFormat>Widescreen</PresentationFormat>
  <Paragraphs>564</Paragraphs>
  <Slides>66</Slides>
  <Notes>44</Notes>
  <HiddenSlides>29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9" baseType="lpstr">
      <vt:lpstr>SimSun</vt:lpstr>
      <vt:lpstr>Arial</vt:lpstr>
      <vt:lpstr>Arial Unicode MS</vt:lpstr>
      <vt:lpstr>Calibri</vt:lpstr>
      <vt:lpstr>Calibri Light</vt:lpstr>
      <vt:lpstr>Liberation Sans</vt:lpstr>
      <vt:lpstr>Lucida Sans</vt:lpstr>
      <vt:lpstr>SFMono-Regular</vt:lpstr>
      <vt:lpstr>Sketchetik Light</vt:lpstr>
      <vt:lpstr>Verdana</vt:lpstr>
      <vt:lpstr>Wingdings</vt:lpstr>
      <vt:lpstr>master_master</vt:lpstr>
      <vt:lpstr>dynatrace_template_11_2016</vt:lpstr>
      <vt:lpstr>PowerPoint Presentation</vt:lpstr>
      <vt:lpstr>PowerPoint Presentation</vt:lpstr>
      <vt:lpstr>PowerPoint Presentation</vt:lpstr>
      <vt:lpstr>Compute </vt:lpstr>
      <vt:lpstr>Compute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Monitoring AWS with Dynatrace</vt:lpstr>
      <vt:lpstr>PowerPoint Presentation</vt:lpstr>
      <vt:lpstr>PowerPoint Presentation</vt:lpstr>
      <vt:lpstr>Dynatrace currently supports the following Amazon Web Services:</vt:lpstr>
      <vt:lpstr>PowerPoint Presentation</vt:lpstr>
      <vt:lpstr>PowerPoint Presentation</vt:lpstr>
      <vt:lpstr>PowerPoint Presentation</vt:lpstr>
      <vt:lpstr>Collect the CloudWatch API metrics and send them to the Dynatrace Server</vt:lpstr>
      <vt:lpstr>PowerPoint Presentation</vt:lpstr>
      <vt:lpstr>PowerPoint Presentation</vt:lpstr>
      <vt:lpstr>Tutorial Overview</vt:lpstr>
      <vt:lpstr>Pre-requisites: https://github.com/safia-habib/AWSMonitoringTutorials</vt:lpstr>
      <vt:lpstr>PowerPoint Presentation</vt:lpstr>
      <vt:lpstr>Goal: See EC2 Host Monitored by Dynatrace</vt:lpstr>
      <vt:lpstr>PowerPoint Presentation</vt:lpstr>
      <vt:lpstr>Goal: See AWS CloudWatch Data in Dynatrace</vt:lpstr>
      <vt:lpstr>PowerPoint Presentation</vt:lpstr>
      <vt:lpstr>101 on BeanStalk </vt:lpstr>
      <vt:lpstr>Goal: See Full-Stack Tracing of Node.JS Beanstalk Application</vt:lpstr>
      <vt:lpstr>PowerPoint Presentation</vt:lpstr>
      <vt:lpstr>Goal: Monitoring AWS Lambda Functions</vt:lpstr>
      <vt:lpstr>Additional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Bateman, Ryan</dc:creator>
  <cp:lastModifiedBy>Habib, Safia</cp:lastModifiedBy>
  <cp:revision>82</cp:revision>
  <cp:lastPrinted>2016-08-25T08:30:24Z</cp:lastPrinted>
  <dcterms:created xsi:type="dcterms:W3CDTF">2017-02-06T18:40:06Z</dcterms:created>
  <dcterms:modified xsi:type="dcterms:W3CDTF">2018-01-29T05:48:29Z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0x0101007FBCE86D99444F4D91C0E793055B85DC</vt:lpwstr>
  </property>
</Properties>
</file>